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44" r:id="rId1"/>
  </p:sldMasterIdLst>
  <p:sldIdLst>
    <p:sldId id="257" r:id="rId2"/>
    <p:sldId id="308" r:id="rId3"/>
    <p:sldId id="309" r:id="rId4"/>
    <p:sldId id="312" r:id="rId5"/>
    <p:sldId id="311" r:id="rId6"/>
    <p:sldId id="310" r:id="rId7"/>
    <p:sldId id="313" r:id="rId8"/>
    <p:sldId id="314" r:id="rId9"/>
    <p:sldId id="316" r:id="rId10"/>
    <p:sldId id="261" r:id="rId11"/>
    <p:sldId id="317" r:id="rId12"/>
    <p:sldId id="319" r:id="rId13"/>
    <p:sldId id="259" r:id="rId14"/>
    <p:sldId id="293" r:id="rId15"/>
    <p:sldId id="305" r:id="rId16"/>
    <p:sldId id="291" r:id="rId17"/>
    <p:sldId id="323" r:id="rId18"/>
    <p:sldId id="335" r:id="rId19"/>
    <p:sldId id="324" r:id="rId20"/>
    <p:sldId id="337" r:id="rId21"/>
    <p:sldId id="327" r:id="rId22"/>
    <p:sldId id="336" r:id="rId23"/>
    <p:sldId id="328" r:id="rId24"/>
    <p:sldId id="333" r:id="rId25"/>
    <p:sldId id="329" r:id="rId26"/>
    <p:sldId id="330" r:id="rId27"/>
    <p:sldId id="331" r:id="rId28"/>
    <p:sldId id="332" r:id="rId29"/>
    <p:sldId id="290" r:id="rId30"/>
    <p:sldId id="320" r:id="rId31"/>
    <p:sldId id="322" r:id="rId32"/>
    <p:sldId id="260" r:id="rId33"/>
    <p:sldId id="325" r:id="rId34"/>
    <p:sldId id="338" r:id="rId35"/>
    <p:sldId id="334" r:id="rId36"/>
    <p:sldId id="303" r:id="rId37"/>
    <p:sldId id="306" r:id="rId38"/>
    <p:sldId id="27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70AD47"/>
    <a:srgbClr val="41B09F"/>
    <a:srgbClr val="CFAC52"/>
    <a:srgbClr val="CF5E4C"/>
    <a:srgbClr val="4BD4C0"/>
    <a:srgbClr val="FBD060"/>
    <a:srgbClr val="FC7059"/>
    <a:srgbClr val="FFFFFF"/>
    <a:srgbClr val="344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29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E42D5F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135</c:v>
                </c:pt>
                <c:pt idx="1">
                  <c:v>166</c:v>
                </c:pt>
                <c:pt idx="2">
                  <c:v>198</c:v>
                </c:pt>
                <c:pt idx="3">
                  <c:v>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7F-4952-884D-0F267F41AA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3952"/>
        <c:axId val="15055488"/>
      </c:lineChart>
      <c:catAx>
        <c:axId val="1505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55488"/>
        <c:crosses val="autoZero"/>
        <c:auto val="1"/>
        <c:lblAlgn val="ctr"/>
        <c:lblOffset val="100"/>
        <c:noMultiLvlLbl val="0"/>
      </c:catAx>
      <c:valAx>
        <c:axId val="15055488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53952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DA3F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2020</c:v>
                </c:pt>
                <c:pt idx="6">
                  <c:v>2019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97.7</c:v>
                </c:pt>
                <c:pt idx="1">
                  <c:v>152</c:v>
                </c:pt>
                <c:pt idx="2">
                  <c:v>218.2</c:v>
                </c:pt>
                <c:pt idx="3">
                  <c:v>285.3</c:v>
                </c:pt>
                <c:pt idx="4">
                  <c:v>365.2</c:v>
                </c:pt>
                <c:pt idx="5">
                  <c:v>461.7</c:v>
                </c:pt>
                <c:pt idx="6">
                  <c:v>581.9</c:v>
                </c:pt>
                <c:pt idx="7">
                  <c:v>693</c:v>
                </c:pt>
                <c:pt idx="8">
                  <c:v>808.7</c:v>
                </c:pt>
                <c:pt idx="9">
                  <c:v>935.2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BE-487A-93CF-55C892604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-42"/>
        <c:axId val="15088256"/>
        <c:axId val="15094144"/>
      </c:barChart>
      <c:catAx>
        <c:axId val="1508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94144"/>
        <c:crosses val="autoZero"/>
        <c:auto val="1"/>
        <c:lblAlgn val="ctr"/>
        <c:lblOffset val="100"/>
        <c:noMultiLvlLbl val="0"/>
      </c:catAx>
      <c:valAx>
        <c:axId val="1509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88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959D9D-C893-4169-9773-6B2FA3D227B3}"/>
              </a:ext>
            </a:extLst>
          </p:cNvPr>
          <p:cNvGrpSpPr/>
          <p:nvPr userDrawn="1"/>
        </p:nvGrpSpPr>
        <p:grpSpPr>
          <a:xfrm rot="10800000">
            <a:off x="8943975" y="3840253"/>
            <a:ext cx="3256776" cy="3017746"/>
            <a:chOff x="0" y="0"/>
            <a:chExt cx="4701396" cy="435633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C707C62-3EC4-414C-978F-E930BBCD4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4692646" cy="435633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B4035E-8C08-46C7-BA6C-E1EC2BDC4A8E}"/>
                </a:ext>
              </a:extLst>
            </p:cNvPr>
            <p:cNvSpPr/>
            <p:nvPr/>
          </p:nvSpPr>
          <p:spPr>
            <a:xfrm>
              <a:off x="0" y="0"/>
              <a:ext cx="4701396" cy="4347713"/>
            </a:xfrm>
            <a:prstGeom prst="rect">
              <a:avLst/>
            </a:prstGeom>
            <a:gradFill flip="none" rotWithShape="1">
              <a:gsLst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0" y="-28503"/>
            <a:ext cx="6953422" cy="6886503"/>
            <a:chOff x="-1527301" y="-28503"/>
            <a:chExt cx="7117811" cy="6886503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 rotWithShape="1">
            <a:blip r:embed="rId3" cstate="print"/>
            <a:srcRect r="12236"/>
            <a:stretch/>
          </p:blipFill>
          <p:spPr>
            <a:xfrm>
              <a:off x="-1523999" y="0"/>
              <a:ext cx="6975133" cy="6858000"/>
            </a:xfrm>
            <a:prstGeom prst="rect">
              <a:avLst/>
            </a:prstGeom>
          </p:spPr>
        </p:pic>
        <p:pic>
          <p:nvPicPr>
            <p:cNvPr id="1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7301" y="-28503"/>
              <a:ext cx="7117811" cy="6886503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9" y="229365"/>
            <a:ext cx="1410617" cy="363234"/>
          </a:xfrm>
          <a:prstGeom prst="rect">
            <a:avLst/>
          </a:prstGeom>
        </p:spPr>
      </p:pic>
      <p:grpSp>
        <p:nvGrpSpPr>
          <p:cNvPr id="12" name="그룹 11"/>
          <p:cNvGrpSpPr/>
          <p:nvPr userDrawn="1"/>
        </p:nvGrpSpPr>
        <p:grpSpPr>
          <a:xfrm>
            <a:off x="5067298" y="-9525"/>
            <a:ext cx="7162802" cy="6867525"/>
            <a:chOff x="3543298" y="-9525"/>
            <a:chExt cx="7162802" cy="6867525"/>
          </a:xfrm>
        </p:grpSpPr>
        <p:sp>
          <p:nvSpPr>
            <p:cNvPr id="13" name="자유형 12"/>
            <p:cNvSpPr/>
            <p:nvPr/>
          </p:nvSpPr>
          <p:spPr>
            <a:xfrm>
              <a:off x="4324350" y="-9525"/>
              <a:ext cx="6381750" cy="6867525"/>
            </a:xfrm>
            <a:custGeom>
              <a:avLst/>
              <a:gdLst>
                <a:gd name="connsiteX0" fmla="*/ 0 w 6457950"/>
                <a:gd name="connsiteY0" fmla="*/ 0 h 6886575"/>
                <a:gd name="connsiteX1" fmla="*/ 1533525 w 6457950"/>
                <a:gd name="connsiteY1" fmla="*/ 6886575 h 6886575"/>
                <a:gd name="connsiteX2" fmla="*/ 6457950 w 6457950"/>
                <a:gd name="connsiteY2" fmla="*/ 6877050 h 6886575"/>
                <a:gd name="connsiteX3" fmla="*/ 6429375 w 6457950"/>
                <a:gd name="connsiteY3" fmla="*/ 9525 h 6886575"/>
                <a:gd name="connsiteX4" fmla="*/ 0 w 6457950"/>
                <a:gd name="connsiteY4" fmla="*/ 0 h 688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7950" h="6886575">
                  <a:moveTo>
                    <a:pt x="0" y="0"/>
                  </a:moveTo>
                  <a:lnTo>
                    <a:pt x="1533525" y="6886575"/>
                  </a:lnTo>
                  <a:lnTo>
                    <a:pt x="6457950" y="6877050"/>
                  </a:lnTo>
                  <a:lnTo>
                    <a:pt x="642937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2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543298" y="-9525"/>
              <a:ext cx="2386088" cy="6867525"/>
              <a:chOff x="4509545" y="-26029"/>
              <a:chExt cx="2500855" cy="6209114"/>
            </a:xfrm>
          </p:grpSpPr>
          <p:sp>
            <p:nvSpPr>
              <p:cNvPr id="21" name="자유형 20"/>
              <p:cNvSpPr/>
              <p:nvPr/>
            </p:nvSpPr>
            <p:spPr>
              <a:xfrm>
                <a:off x="4509545" y="-26029"/>
                <a:ext cx="1976843" cy="2237909"/>
              </a:xfrm>
              <a:custGeom>
                <a:avLst/>
                <a:gdLst>
                  <a:gd name="connsiteX0" fmla="*/ 809897 w 1976845"/>
                  <a:gd name="connsiteY0" fmla="*/ 0 h 2220686"/>
                  <a:gd name="connsiteX1" fmla="*/ 0 w 1976845"/>
                  <a:gd name="connsiteY1" fmla="*/ 2220686 h 2220686"/>
                  <a:gd name="connsiteX2" fmla="*/ 1976845 w 1976845"/>
                  <a:gd name="connsiteY2" fmla="*/ 17417 h 2220686"/>
                  <a:gd name="connsiteX3" fmla="*/ 809897 w 1976845"/>
                  <a:gd name="connsiteY3" fmla="*/ 0 h 222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6845" h="2220686">
                    <a:moveTo>
                      <a:pt x="809897" y="0"/>
                    </a:moveTo>
                    <a:lnTo>
                      <a:pt x="0" y="2220686"/>
                    </a:lnTo>
                    <a:lnTo>
                      <a:pt x="1976845" y="17417"/>
                    </a:lnTo>
                    <a:lnTo>
                      <a:pt x="809897" y="0"/>
                    </a:lnTo>
                    <a:close/>
                  </a:path>
                </a:pathLst>
              </a:custGeom>
              <a:solidFill>
                <a:srgbClr val="E01A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634446" y="4876800"/>
                <a:ext cx="1375954" cy="1306285"/>
              </a:xfrm>
              <a:custGeom>
                <a:avLst/>
                <a:gdLst>
                  <a:gd name="connsiteX0" fmla="*/ 1010194 w 1375954"/>
                  <a:gd name="connsiteY0" fmla="*/ 0 h 1306285"/>
                  <a:gd name="connsiteX1" fmla="*/ 0 w 1375954"/>
                  <a:gd name="connsiteY1" fmla="*/ 1306285 h 1306285"/>
                  <a:gd name="connsiteX2" fmla="*/ 1375954 w 1375954"/>
                  <a:gd name="connsiteY2" fmla="*/ 1306285 h 1306285"/>
                  <a:gd name="connsiteX3" fmla="*/ 1010194 w 1375954"/>
                  <a:gd name="connsiteY3" fmla="*/ 0 h 130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5954" h="1306285">
                    <a:moveTo>
                      <a:pt x="1010194" y="0"/>
                    </a:moveTo>
                    <a:lnTo>
                      <a:pt x="0" y="1306285"/>
                    </a:lnTo>
                    <a:lnTo>
                      <a:pt x="1375954" y="1306285"/>
                    </a:lnTo>
                    <a:lnTo>
                      <a:pt x="101019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01830">
                      <a:shade val="30000"/>
                      <a:satMod val="115000"/>
                    </a:srgbClr>
                  </a:gs>
                  <a:gs pos="50000">
                    <a:srgbClr val="D01830">
                      <a:shade val="67500"/>
                      <a:satMod val="115000"/>
                    </a:srgbClr>
                  </a:gs>
                  <a:gs pos="100000">
                    <a:srgbClr val="D0183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13500000" sx="86000" sy="86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4519749" y="1001485"/>
                <a:ext cx="2116182" cy="4288904"/>
              </a:xfrm>
              <a:custGeom>
                <a:avLst/>
                <a:gdLst>
                  <a:gd name="connsiteX0" fmla="*/ 1071154 w 2116182"/>
                  <a:gd name="connsiteY0" fmla="*/ 0 h 4275908"/>
                  <a:gd name="connsiteX1" fmla="*/ 2116182 w 2116182"/>
                  <a:gd name="connsiteY1" fmla="*/ 3884023 h 4275908"/>
                  <a:gd name="connsiteX2" fmla="*/ 1811382 w 2116182"/>
                  <a:gd name="connsiteY2" fmla="*/ 4275908 h 4275908"/>
                  <a:gd name="connsiteX3" fmla="*/ 0 w 2116182"/>
                  <a:gd name="connsiteY3" fmla="*/ 1193074 h 4275908"/>
                  <a:gd name="connsiteX4" fmla="*/ 1071154 w 2116182"/>
                  <a:gd name="connsiteY4" fmla="*/ 0 h 427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6182" h="4275908">
                    <a:moveTo>
                      <a:pt x="1071154" y="0"/>
                    </a:moveTo>
                    <a:lnTo>
                      <a:pt x="2116182" y="3884023"/>
                    </a:lnTo>
                    <a:lnTo>
                      <a:pt x="1811382" y="4275908"/>
                    </a:lnTo>
                    <a:lnTo>
                      <a:pt x="0" y="1193074"/>
                    </a:lnTo>
                    <a:lnTo>
                      <a:pt x="107115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A0414">
                      <a:shade val="30000"/>
                      <a:satMod val="115000"/>
                    </a:srgbClr>
                  </a:gs>
                  <a:gs pos="50000">
                    <a:srgbClr val="7A0414">
                      <a:shade val="67500"/>
                      <a:satMod val="115000"/>
                    </a:srgbClr>
                  </a:gs>
                  <a:gs pos="100000">
                    <a:srgbClr val="7A0414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24" name="직사각형 23"/>
          <p:cNvSpPr/>
          <p:nvPr userDrawn="1"/>
        </p:nvSpPr>
        <p:spPr>
          <a:xfrm>
            <a:off x="7453386" y="6279631"/>
            <a:ext cx="45720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9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Copyrightⓒ URACLE All  Rights Reserved.</a:t>
            </a:r>
          </a:p>
          <a:p>
            <a:pPr algn="r">
              <a:lnSpc>
                <a:spcPct val="120000"/>
              </a:lnSpc>
            </a:pPr>
            <a:r>
              <a:rPr lang="en-US" altLang="ko-KR" sz="9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이 자료는 저작권법에 따라 보호받는 저작물이므로 무단배포 및 무단복제를 금합니다.</a:t>
            </a:r>
            <a:endParaRPr lang="en-US" altLang="ko-KR" sz="9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 userDrawn="1"/>
        </p:nvSpPr>
        <p:spPr>
          <a:xfrm>
            <a:off x="365389" y="5155118"/>
            <a:ext cx="3520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FDC6B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ENTERPRISE</a:t>
            </a:r>
            <a:br>
              <a:rPr lang="en-US" altLang="ko-KR">
                <a:solidFill>
                  <a:srgbClr val="FDC6B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b="1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MOBILE </a:t>
            </a:r>
            <a:r>
              <a:rPr lang="en-US" altLang="ko-KR" b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endParaRPr lang="en-US" altLang="ko-KR" b="1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DEVELOPMENT </a:t>
            </a:r>
            <a:r>
              <a:rPr lang="en-US" altLang="ko-KR" b="1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196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D1CD-FC83-4ECE-A23E-2ED1CA7AC6BC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D2-FE95-467B-ACC3-C393ABE96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61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D1CD-FC83-4ECE-A23E-2ED1CA7AC6BC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D2-FE95-467B-ACC3-C393ABE96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88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D1CD-FC83-4ECE-A23E-2ED1CA7AC6BC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D2-FE95-467B-ACC3-C393ABE96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4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D1CD-FC83-4ECE-A23E-2ED1CA7AC6BC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D2-FE95-467B-ACC3-C393ABE96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611F0-733F-493C-9982-323E1A92D154}"/>
              </a:ext>
            </a:extLst>
          </p:cNvPr>
          <p:cNvSpPr/>
          <p:nvPr userDrawn="1"/>
        </p:nvSpPr>
        <p:spPr>
          <a:xfrm>
            <a:off x="-600" y="6417425"/>
            <a:ext cx="12192600" cy="379271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0611F0-733F-493C-9982-323E1A92D154}"/>
              </a:ext>
            </a:extLst>
          </p:cNvPr>
          <p:cNvSpPr/>
          <p:nvPr userDrawn="1"/>
        </p:nvSpPr>
        <p:spPr>
          <a:xfrm>
            <a:off x="-600" y="6478729"/>
            <a:ext cx="12192600" cy="379271"/>
          </a:xfrm>
          <a:prstGeom prst="rect">
            <a:avLst/>
          </a:prstGeom>
          <a:solidFill>
            <a:srgbClr val="3E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BF92D2-FE6E-4138-B60A-5CD746DB6B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8" y="6531356"/>
            <a:ext cx="1189453" cy="286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D3B419-5DD2-4E53-8DA6-FDA8F6801208}"/>
              </a:ext>
            </a:extLst>
          </p:cNvPr>
          <p:cNvSpPr txBox="1"/>
          <p:nvPr userDrawn="1"/>
        </p:nvSpPr>
        <p:spPr>
          <a:xfrm>
            <a:off x="5859097" y="6562584"/>
            <a:ext cx="473206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A08EBCBC-0DB4-4A9E-B01F-E384B688813F}" type="slidenum">
              <a:rPr lang="ko-KR" altLang="en-US" sz="90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2000" cy="1124124"/>
          </a:xfrm>
          <a:prstGeom prst="rect">
            <a:avLst/>
          </a:prstGeom>
        </p:spPr>
      </p:pic>
      <p:pic>
        <p:nvPicPr>
          <p:cNvPr id="16" name="Object 3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12896" y="6522940"/>
            <a:ext cx="1050888" cy="265076"/>
          </a:xfrm>
          <a:prstGeom prst="rect">
            <a:avLst/>
          </a:prstGeom>
        </p:spPr>
      </p:pic>
      <p:sp>
        <p:nvSpPr>
          <p:cNvPr id="19" name="직사각형 18"/>
          <p:cNvSpPr/>
          <p:nvPr userDrawn="1"/>
        </p:nvSpPr>
        <p:spPr>
          <a:xfrm>
            <a:off x="8613829" y="79171"/>
            <a:ext cx="35208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>
                <a:solidFill>
                  <a:srgbClr val="FDC6B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ENTERPRISE</a:t>
            </a:r>
            <a:br>
              <a:rPr lang="en-US" altLang="ko-KR" sz="900">
                <a:solidFill>
                  <a:srgbClr val="FDC6B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b="1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MOBILE </a:t>
            </a:r>
            <a:r>
              <a:rPr lang="en-US" altLang="ko-KR" sz="900" b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br>
              <a:rPr lang="en-US" altLang="ko-KR" sz="900" b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b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DEVELOPMENT </a:t>
            </a:r>
            <a:r>
              <a:rPr lang="en-US" altLang="ko-KR" sz="900" b="1">
                <a:solidFill>
                  <a:schemeClr val="accent4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  <a:endParaRPr lang="ko-KR" altLang="en-US" sz="900" b="1">
              <a:solidFill>
                <a:schemeClr val="accent4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93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1DDF98-2D45-406A-9428-0EB66C31D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5" b="1955"/>
          <a:stretch/>
        </p:blipFill>
        <p:spPr>
          <a:xfrm>
            <a:off x="5486398" y="2006600"/>
            <a:ext cx="6705602" cy="4851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5C192D-03CC-44AD-803B-467D94EB71E2}"/>
              </a:ext>
            </a:extLst>
          </p:cNvPr>
          <p:cNvSpPr/>
          <p:nvPr userDrawn="1"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5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86BB2B-444B-4E13-80D7-DEE0C98090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9" y="6434051"/>
            <a:ext cx="1134511" cy="2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2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C2A928-98B3-402E-91A1-5AC51556C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95"/>
          <a:stretch/>
        </p:blipFill>
        <p:spPr>
          <a:xfrm>
            <a:off x="5734050" y="1360904"/>
            <a:ext cx="6457951" cy="54970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5C192D-03CC-44AD-803B-467D94EB71E2}"/>
              </a:ext>
            </a:extLst>
          </p:cNvPr>
          <p:cNvSpPr/>
          <p:nvPr userDrawn="1"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5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86BB2B-444B-4E13-80D7-DEE0C98090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9" y="6434051"/>
            <a:ext cx="1134511" cy="2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6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910676-589D-4E9F-861D-1986FC572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5"/>
          <a:stretch/>
        </p:blipFill>
        <p:spPr>
          <a:xfrm>
            <a:off x="5638799" y="1831750"/>
            <a:ext cx="6553201" cy="50262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5C192D-03CC-44AD-803B-467D94EB71E2}"/>
              </a:ext>
            </a:extLst>
          </p:cNvPr>
          <p:cNvSpPr/>
          <p:nvPr userDrawn="1"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5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86BB2B-444B-4E13-80D7-DEE0C98090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9" y="6434051"/>
            <a:ext cx="1134511" cy="2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46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그룹 7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1" name="직각 삼각형 10"/>
              <p:cNvSpPr/>
              <p:nvPr/>
            </p:nvSpPr>
            <p:spPr>
              <a:xfrm>
                <a:off x="0" y="0"/>
                <a:ext cx="12192000" cy="6858000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 flipH="1" flipV="1">
                <a:off x="0" y="0"/>
                <a:ext cx="12192000" cy="6858000"/>
              </a:xfrm>
              <a:prstGeom prst="rt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FC49E65-85B6-8EE5-0D26-9178B946DEA3}"/>
                </a:ext>
              </a:extLst>
            </p:cNvPr>
            <p:cNvSpPr/>
            <p:nvPr/>
          </p:nvSpPr>
          <p:spPr>
            <a:xfrm>
              <a:off x="4737731" y="1902693"/>
              <a:ext cx="2977695" cy="2977695"/>
            </a:xfrm>
            <a:prstGeom prst="ellipse">
              <a:avLst/>
            </a:prstGeom>
            <a:solidFill>
              <a:srgbClr val="CACAC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0146" y="2062199"/>
              <a:ext cx="2652869" cy="2652869"/>
            </a:xfrm>
            <a:prstGeom prst="rect">
              <a:avLst/>
            </a:prstGeom>
          </p:spPr>
        </p:pic>
      </p:grpSp>
      <p:sp>
        <p:nvSpPr>
          <p:cNvPr id="13" name="Object 8"/>
          <p:cNvSpPr txBox="1"/>
          <p:nvPr userDrawn="1"/>
        </p:nvSpPr>
        <p:spPr>
          <a:xfrm>
            <a:off x="3565460" y="891577"/>
            <a:ext cx="5061080" cy="1088366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/>
          <a:p>
            <a:pPr algn="ctr"/>
            <a:r>
              <a:rPr lang="en-US" sz="6600" b="1" kern="0" spc="-100" dirty="0">
                <a:latin typeface="나눔고딕 Bold" panose="020D0804000000000000" pitchFamily="50" charset="-127"/>
                <a:ea typeface="나눔고딕 Bold" panose="020D0804000000000000" pitchFamily="50" charset="-127"/>
                <a:cs typeface="Pretendard SemiBold" pitchFamily="34" charset="0"/>
              </a:rPr>
              <a:t>THANK </a:t>
            </a:r>
            <a:r>
              <a:rPr lang="en-US" sz="6600" b="1" kern="0" spc="-100" dirty="0" smtClean="0">
                <a:latin typeface="나눔고딕 Bold" panose="020D0804000000000000" pitchFamily="50" charset="-127"/>
                <a:ea typeface="나눔고딕 Bold" panose="020D0804000000000000" pitchFamily="50" charset="-127"/>
                <a:cs typeface="Pretendard SemiBold" pitchFamily="34" charset="0"/>
              </a:rPr>
              <a:t>YOU</a:t>
            </a:r>
            <a:endParaRPr lang="en-US" sz="6600" b="1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74" y="5081463"/>
            <a:ext cx="1727240" cy="444764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9170702" y="5824829"/>
            <a:ext cx="2153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E. sales@uracle.co.kr</a:t>
            </a:r>
          </a:p>
          <a:p>
            <a:pPr>
              <a:lnSpc>
                <a:spcPct val="150000"/>
              </a:lnSpc>
            </a:pP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T. 02-3479-4400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9199966" y="6633803"/>
            <a:ext cx="20361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en-US" altLang="ko-KR" sz="800" baseline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Resource </a:t>
            </a:r>
            <a:r>
              <a:rPr lang="ko-KR" altLang="en-US" sz="80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macrovector / freepik</a:t>
            </a:r>
          </a:p>
        </p:txBody>
      </p:sp>
    </p:spTree>
    <p:extLst>
      <p:ext uri="{BB962C8B-B14F-4D97-AF65-F5344CB8AC3E}">
        <p14:creationId xmlns:p14="http://schemas.microsoft.com/office/powerpoint/2010/main" val="1571197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D1CD-FC83-4ECE-A23E-2ED1CA7AC6BC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D2-FE95-467B-ACC3-C393ABE96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D1CD-FC83-4ECE-A23E-2ED1CA7AC6BC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D2-FE95-467B-ACC3-C393ABE96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0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D1CD-FC83-4ECE-A23E-2ED1CA7AC6BC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D2-FE95-467B-ACC3-C393ABE96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4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D1CD-FC83-4ECE-A23E-2ED1CA7AC6BC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2D7D2-FE95-467B-ACC3-C393ABE96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6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5" r:id="rId2"/>
    <p:sldLayoutId id="2147483756" r:id="rId3"/>
    <p:sldLayoutId id="2147483757" r:id="rId4"/>
    <p:sldLayoutId id="2147483758" r:id="rId5"/>
    <p:sldLayoutId id="2147483746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22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emf"/><Relationship Id="rId5" Type="http://schemas.openxmlformats.org/officeDocument/2006/relationships/image" Target="../media/image44.png"/><Relationship Id="rId10" Type="http://schemas.openxmlformats.org/officeDocument/2006/relationships/image" Target="../media/image48.emf"/><Relationship Id="rId4" Type="http://schemas.microsoft.com/office/2007/relationships/hdphoto" Target="../media/hdphoto1.wdp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werapps.microsoft.com/ko-kr/rapid-application-development-rad/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jpe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jpe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6.png"/><Relationship Id="rId5" Type="http://schemas.openxmlformats.org/officeDocument/2006/relationships/image" Target="../media/image181.jpeg"/><Relationship Id="rId10" Type="http://schemas.openxmlformats.org/officeDocument/2006/relationships/image" Target="../media/image185.jpe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gif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eg"/><Relationship Id="rId3" Type="http://schemas.openxmlformats.org/officeDocument/2006/relationships/image" Target="../media/image196.png"/><Relationship Id="rId7" Type="http://schemas.openxmlformats.org/officeDocument/2006/relationships/image" Target="../media/image199.jpe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1.png"/><Relationship Id="rId4" Type="http://schemas.openxmlformats.org/officeDocument/2006/relationships/image" Target="../media/image197.png"/><Relationship Id="rId9" Type="http://schemas.openxmlformats.org/officeDocument/2006/relationships/image" Target="../media/image20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206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jpeg"/><Relationship Id="rId4" Type="http://schemas.openxmlformats.org/officeDocument/2006/relationships/image" Target="../media/image20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jpe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10438" y="1236324"/>
            <a:ext cx="3720171" cy="1276833"/>
            <a:chOff x="-38402" y="1326068"/>
            <a:chExt cx="4161133" cy="1428173"/>
          </a:xfrm>
        </p:grpSpPr>
        <p:sp>
          <p:nvSpPr>
            <p:cNvPr id="3" name="직사각형 2"/>
            <p:cNvSpPr/>
            <p:nvPr/>
          </p:nvSpPr>
          <p:spPr>
            <a:xfrm>
              <a:off x="-38402" y="1907370"/>
              <a:ext cx="4161133" cy="846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ko-KR" altLang="en-US" sz="3600" spc="225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retendard" pitchFamily="34" charset="0"/>
                </a:rPr>
                <a:t>제품소개서</a:t>
              </a:r>
              <a:endParaRPr lang="en-US" altLang="ko-KR" sz="3600" spc="225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78795" y="1326068"/>
              <a:ext cx="3999836" cy="688513"/>
              <a:chOff x="4149290" y="1363040"/>
              <a:chExt cx="3999836" cy="68851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2BF92D2-FE6E-4138-B60A-5CD746DB6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290" y="1412933"/>
                <a:ext cx="2439955" cy="58872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4B1A90-11B7-4AC5-A832-FD087207E5BE}"/>
                  </a:ext>
                </a:extLst>
              </p:cNvPr>
              <p:cNvSpPr txBox="1"/>
              <p:nvPr/>
            </p:nvSpPr>
            <p:spPr>
              <a:xfrm>
                <a:off x="6563744" y="1363040"/>
                <a:ext cx="1585382" cy="68851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ko-KR" sz="3400" b="1" spc="-15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MADP</a:t>
                </a:r>
                <a:endParaRPr lang="ko-KR" altLang="en-US" sz="3400" b="1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cxnSp>
        <p:nvCxnSpPr>
          <p:cNvPr id="7" name="직선 연결선[R] 4">
            <a:extLst>
              <a:ext uri="{FF2B5EF4-FFF2-40B4-BE49-F238E27FC236}">
                <a16:creationId xmlns:a16="http://schemas.microsoft.com/office/drawing/2014/main" id="{849D1D13-2CB2-1FCA-671C-EE869D642741}"/>
              </a:ext>
            </a:extLst>
          </p:cNvPr>
          <p:cNvCxnSpPr>
            <a:cxnSpLocks/>
          </p:cNvCxnSpPr>
          <p:nvPr/>
        </p:nvCxnSpPr>
        <p:spPr>
          <a:xfrm>
            <a:off x="7651842" y="2513157"/>
            <a:ext cx="3539619" cy="21321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4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103494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1.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제품 개요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96328" y="1819781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5068" y="1176971"/>
            <a:ext cx="106445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400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여 기업의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레퍼런스의 경험과 노하우가 담긴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No.1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 어플리케이션 개발플랫폼으로 개발 생산성을 향상 시키고 개발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운영 프로세스의 혁신을 기대할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수 있습니다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사각형: 둥근 모서리 97">
            <a:extLst>
              <a:ext uri="{FF2B5EF4-FFF2-40B4-BE49-F238E27FC236}">
                <a16:creationId xmlns:a16="http://schemas.microsoft.com/office/drawing/2014/main" id="{F53534E4-32CA-4CC6-BC00-71FEA97CEBA2}"/>
              </a:ext>
            </a:extLst>
          </p:cNvPr>
          <p:cNvSpPr/>
          <p:nvPr/>
        </p:nvSpPr>
        <p:spPr>
          <a:xfrm>
            <a:off x="5794587" y="5134411"/>
            <a:ext cx="5497168" cy="1192332"/>
          </a:xfrm>
          <a:prstGeom prst="roundRect">
            <a:avLst>
              <a:gd name="adj" fmla="val 502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사각형: 둥근 모서리 44">
            <a:extLst>
              <a:ext uri="{FF2B5EF4-FFF2-40B4-BE49-F238E27FC236}">
                <a16:creationId xmlns:a16="http://schemas.microsoft.com/office/drawing/2014/main" id="{6B3EADCD-2668-448C-8581-DA37D0A07893}"/>
              </a:ext>
            </a:extLst>
          </p:cNvPr>
          <p:cNvSpPr/>
          <p:nvPr/>
        </p:nvSpPr>
        <p:spPr>
          <a:xfrm>
            <a:off x="875486" y="3942079"/>
            <a:ext cx="4918011" cy="1192332"/>
          </a:xfrm>
          <a:prstGeom prst="roundRect">
            <a:avLst>
              <a:gd name="adj" fmla="val 502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8975A27-697E-4A54-87E5-A37BBF3E5864}"/>
              </a:ext>
            </a:extLst>
          </p:cNvPr>
          <p:cNvSpPr txBox="1"/>
          <p:nvPr/>
        </p:nvSpPr>
        <p:spPr>
          <a:xfrm>
            <a:off x="2122523" y="5334876"/>
            <a:ext cx="402675" cy="2912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3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3A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90EEA0C-E5EC-47F6-B7BF-21E5572EB14F}"/>
              </a:ext>
            </a:extLst>
          </p:cNvPr>
          <p:cNvSpPr txBox="1"/>
          <p:nvPr/>
        </p:nvSpPr>
        <p:spPr>
          <a:xfrm>
            <a:off x="2383155" y="5320876"/>
            <a:ext cx="962123" cy="2912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2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2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비용절감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5B8EEBA-4AD6-4732-929C-3F8E3549352F}"/>
              </a:ext>
            </a:extLst>
          </p:cNvPr>
          <p:cNvSpPr txBox="1"/>
          <p:nvPr/>
        </p:nvSpPr>
        <p:spPr>
          <a:xfrm>
            <a:off x="2145514" y="5674844"/>
            <a:ext cx="2757486" cy="53860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92075" indent="-92075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 &amp; APP Cross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및 운영</a:t>
            </a:r>
          </a:p>
          <a:p>
            <a:pPr marL="92075" indent="-92075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Native </a:t>
            </a:r>
            <a:r>
              <a:rPr kumimoji="1" lang="ko-KR" altLang="en-US" sz="12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인력 </a:t>
            </a:r>
            <a:r>
              <a:rPr kumimoji="1" lang="ko-KR" altLang="en-US" sz="12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최소화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및 운영 가능 </a:t>
            </a:r>
          </a:p>
        </p:txBody>
      </p:sp>
      <p:sp>
        <p:nvSpPr>
          <p:cNvPr id="146" name="타원 7">
            <a:extLst>
              <a:ext uri="{FF2B5EF4-FFF2-40B4-BE49-F238E27FC236}">
                <a16:creationId xmlns:a16="http://schemas.microsoft.com/office/drawing/2014/main" id="{23B49D44-D27A-4D84-BB4D-7CD60F5A6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466" y="5287579"/>
            <a:ext cx="936278" cy="885996"/>
          </a:xfrm>
          <a:prstGeom prst="ellipse">
            <a:avLst/>
          </a:prstGeom>
          <a:solidFill>
            <a:srgbClr val="A3C6FF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defTabSz="914400" latinLnBrk="1"/>
            <a:endParaRPr lang="ko-KR" altLang="en-US" sz="140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0958221-6D7F-43A9-84FC-6666DED1BDDF}"/>
              </a:ext>
            </a:extLst>
          </p:cNvPr>
          <p:cNvSpPr txBox="1"/>
          <p:nvPr/>
        </p:nvSpPr>
        <p:spPr>
          <a:xfrm>
            <a:off x="7165382" y="5334876"/>
            <a:ext cx="402675" cy="2912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3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3A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7E86EFA-E2EE-4E29-B374-6A0DC1BB20E0}"/>
              </a:ext>
            </a:extLst>
          </p:cNvPr>
          <p:cNvSpPr txBox="1"/>
          <p:nvPr/>
        </p:nvSpPr>
        <p:spPr>
          <a:xfrm>
            <a:off x="7425979" y="5308387"/>
            <a:ext cx="1293944" cy="2912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2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2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발전하는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2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6264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3B0B3A-0ABA-4A58-9BB9-842F90AA8662}"/>
              </a:ext>
            </a:extLst>
          </p:cNvPr>
          <p:cNvSpPr txBox="1"/>
          <p:nvPr/>
        </p:nvSpPr>
        <p:spPr>
          <a:xfrm>
            <a:off x="7188373" y="5674844"/>
            <a:ext cx="3480440" cy="53860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92075" indent="-92075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Cloud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서비스의 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SDK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연계 가능한 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Plug-In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</a:p>
          <a:p>
            <a:pPr marL="92075" indent="-92075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Blockchain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등의 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 Service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65518" y="4095247"/>
            <a:ext cx="936278" cy="885996"/>
            <a:chOff x="1065518" y="4095247"/>
            <a:chExt cx="936278" cy="885996"/>
          </a:xfrm>
        </p:grpSpPr>
        <p:sp>
          <p:nvSpPr>
            <p:cNvPr id="151" name="타원 7">
              <a:extLst>
                <a:ext uri="{FF2B5EF4-FFF2-40B4-BE49-F238E27FC236}">
                  <a16:creationId xmlns:a16="http://schemas.microsoft.com/office/drawing/2014/main" id="{432622D9-EAA5-4E7C-9FBD-B256A22AB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518" y="4095247"/>
              <a:ext cx="936278" cy="885996"/>
            </a:xfrm>
            <a:prstGeom prst="ellipse">
              <a:avLst/>
            </a:prstGeom>
            <a:gradFill rotWithShape="1">
              <a:gsLst>
                <a:gs pos="0">
                  <a:srgbClr val="2A3A75"/>
                </a:gs>
                <a:gs pos="5300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</a:gradFill>
            <a:ln>
              <a:noFill/>
            </a:ln>
            <a:extLst/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2" name="타원 69">
              <a:extLst>
                <a:ext uri="{FF2B5EF4-FFF2-40B4-BE49-F238E27FC236}">
                  <a16:creationId xmlns:a16="http://schemas.microsoft.com/office/drawing/2014/main" id="{34E7BB56-3389-43DF-9A60-9508AF9BA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704" y="4204247"/>
              <a:ext cx="705906" cy="667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53" name="그림 94">
            <a:extLst>
              <a:ext uri="{FF2B5EF4-FFF2-40B4-BE49-F238E27FC236}">
                <a16:creationId xmlns:a16="http://schemas.microsoft.com/office/drawing/2014/main" id="{36937BAA-3DC5-4838-B08C-82697D661F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7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6" r="43948"/>
          <a:stretch>
            <a:fillRect/>
          </a:stretch>
        </p:blipFill>
        <p:spPr bwMode="auto">
          <a:xfrm>
            <a:off x="1346259" y="4384945"/>
            <a:ext cx="374796" cy="3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A97B9AC-4085-4F25-B8D5-548983C6A607}"/>
              </a:ext>
            </a:extLst>
          </p:cNvPr>
          <p:cNvSpPr txBox="1"/>
          <p:nvPr/>
        </p:nvSpPr>
        <p:spPr>
          <a:xfrm>
            <a:off x="2122523" y="4142544"/>
            <a:ext cx="402675" cy="2912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3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3A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47B3AC9-B9B8-4670-9A2B-05B01CE2B34C}"/>
              </a:ext>
            </a:extLst>
          </p:cNvPr>
          <p:cNvSpPr txBox="1"/>
          <p:nvPr/>
        </p:nvSpPr>
        <p:spPr>
          <a:xfrm>
            <a:off x="2321493" y="4129569"/>
            <a:ext cx="1348446" cy="2912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2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2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검증된 솔루션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15F1AA6-89AC-4C98-9E5F-BCC26467F1BA}"/>
              </a:ext>
            </a:extLst>
          </p:cNvPr>
          <p:cNvSpPr txBox="1"/>
          <p:nvPr/>
        </p:nvSpPr>
        <p:spPr>
          <a:xfrm>
            <a:off x="2145514" y="4482512"/>
            <a:ext cx="3046027" cy="53860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92075" indent="-92075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판매 및 레퍼런스 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No.1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플랫폼</a:t>
            </a:r>
            <a:endParaRPr kumimoji="1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2075" indent="-92075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150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여개의 고객 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제공</a:t>
            </a:r>
            <a:endParaRPr kumimoji="1"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C65913-45A0-468D-B243-49F73511877E}"/>
              </a:ext>
            </a:extLst>
          </p:cNvPr>
          <p:cNvSpPr txBox="1"/>
          <p:nvPr/>
        </p:nvSpPr>
        <p:spPr>
          <a:xfrm>
            <a:off x="7165382" y="4142544"/>
            <a:ext cx="402675" cy="2912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A3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A3A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D200AA-9A5B-444C-975A-87988EFFAAF7}"/>
              </a:ext>
            </a:extLst>
          </p:cNvPr>
          <p:cNvSpPr txBox="1"/>
          <p:nvPr/>
        </p:nvSpPr>
        <p:spPr>
          <a:xfrm>
            <a:off x="7402736" y="4129568"/>
            <a:ext cx="1348446" cy="2912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2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264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효율적인 개발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A707AAF-AEF9-4BA7-B747-C9AF99D544C0}"/>
              </a:ext>
            </a:extLst>
          </p:cNvPr>
          <p:cNvSpPr txBox="1"/>
          <p:nvPr/>
        </p:nvSpPr>
        <p:spPr>
          <a:xfrm>
            <a:off x="7188373" y="4482512"/>
            <a:ext cx="3446777" cy="53860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92075" indent="-92075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통한 생산성 제공</a:t>
            </a:r>
          </a:p>
          <a:p>
            <a:pPr marL="92075" indent="-92075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개발자의 접근성을 중시하는 </a:t>
            </a:r>
            <a:r>
              <a:rPr kumimoji="1"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 Architecture</a:t>
            </a: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0E8EABFA-B925-4A27-A4B5-479219F9AEA6}"/>
              </a:ext>
            </a:extLst>
          </p:cNvPr>
          <p:cNvCxnSpPr/>
          <p:nvPr/>
        </p:nvCxnSpPr>
        <p:spPr>
          <a:xfrm>
            <a:off x="875487" y="5134411"/>
            <a:ext cx="1041626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A35A1847-4FF0-4F67-BF57-6F6DCA1ADDC6}"/>
              </a:ext>
            </a:extLst>
          </p:cNvPr>
          <p:cNvCxnSpPr/>
          <p:nvPr/>
        </p:nvCxnSpPr>
        <p:spPr>
          <a:xfrm>
            <a:off x="5794587" y="3942079"/>
            <a:ext cx="0" cy="238466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부분 원형 56">
            <a:extLst>
              <a:ext uri="{FF2B5EF4-FFF2-40B4-BE49-F238E27FC236}">
                <a16:creationId xmlns:a16="http://schemas.microsoft.com/office/drawing/2014/main" id="{897F7334-9305-4511-BFA6-F81EBA94761C}"/>
              </a:ext>
            </a:extLst>
          </p:cNvPr>
          <p:cNvSpPr/>
          <p:nvPr/>
        </p:nvSpPr>
        <p:spPr>
          <a:xfrm rot="2700000" flipV="1">
            <a:off x="6109605" y="5287711"/>
            <a:ext cx="936000" cy="885732"/>
          </a:xfrm>
          <a:prstGeom prst="pie">
            <a:avLst>
              <a:gd name="adj1" fmla="val 16175132"/>
              <a:gd name="adj2" fmla="val 5409942"/>
            </a:avLst>
          </a:prstGeom>
          <a:solidFill>
            <a:srgbClr val="89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69">
            <a:extLst>
              <a:ext uri="{FF2B5EF4-FFF2-40B4-BE49-F238E27FC236}">
                <a16:creationId xmlns:a16="http://schemas.microsoft.com/office/drawing/2014/main" id="{426722B8-EDB9-4A75-BE1E-1B12E89E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563" y="5396579"/>
            <a:ext cx="705906" cy="66799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cene3d>
              <a:camera prst="orthographicFront"/>
              <a:lightRig rig="threePt" dir="t"/>
            </a:scene3d>
            <a:sp3d contourW="12700"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1" name="Picture 128" descr="MCj04315380000[1]">
            <a:extLst>
              <a:ext uri="{FF2B5EF4-FFF2-40B4-BE49-F238E27FC236}">
                <a16:creationId xmlns:a16="http://schemas.microsoft.com/office/drawing/2014/main" id="{05C88850-4D9A-4090-B4CB-05B9087EF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699" y="5567124"/>
            <a:ext cx="389634" cy="32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타원 69">
            <a:extLst>
              <a:ext uri="{FF2B5EF4-FFF2-40B4-BE49-F238E27FC236}">
                <a16:creationId xmlns:a16="http://schemas.microsoft.com/office/drawing/2014/main" id="{BF382C50-AB2B-4AF7-93BC-42EA425F2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563" y="4204247"/>
            <a:ext cx="705906" cy="66799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cene3d>
              <a:camera prst="orthographicFront"/>
              <a:lightRig rig="threePt" dir="t"/>
            </a:scene3d>
            <a:sp3d contourW="12700"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타원 69">
            <a:extLst>
              <a:ext uri="{FF2B5EF4-FFF2-40B4-BE49-F238E27FC236}">
                <a16:creationId xmlns:a16="http://schemas.microsoft.com/office/drawing/2014/main" id="{6ABFDF4F-B2E1-40BE-97AB-266CE17B3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704" y="5396579"/>
            <a:ext cx="705906" cy="66799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cene3d>
              <a:camera prst="orthographicFront"/>
              <a:lightRig rig="threePt" dir="t"/>
            </a:scene3d>
            <a:sp3d contourW="12700"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68451" y="1937329"/>
            <a:ext cx="10423304" cy="1872867"/>
            <a:chOff x="797758" y="1647791"/>
            <a:chExt cx="8697236" cy="1872867"/>
          </a:xfrm>
        </p:grpSpPr>
        <p:sp>
          <p:nvSpPr>
            <p:cNvPr id="200" name="모서리가 둥근 직사각형 7">
              <a:extLst>
                <a:ext uri="{FF2B5EF4-FFF2-40B4-BE49-F238E27FC236}">
                  <a16:creationId xmlns:a16="http://schemas.microsoft.com/office/drawing/2014/main" id="{2FAC82CF-B920-44A2-9687-0F2DAFA2EE40}"/>
                </a:ext>
              </a:extLst>
            </p:cNvPr>
            <p:cNvSpPr/>
            <p:nvPr/>
          </p:nvSpPr>
          <p:spPr>
            <a:xfrm>
              <a:off x="2186994" y="1647791"/>
              <a:ext cx="7308000" cy="1872867"/>
            </a:xfrm>
            <a:prstGeom prst="roundRect">
              <a:avLst>
                <a:gd name="adj" fmla="val 396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spcBef>
                  <a:spcPts val="200"/>
                </a:spcBef>
              </a:pPr>
              <a:endParaRPr lang="ko-KR" altLang="en-US" sz="14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1" name="한쪽 모서리가 둥근 사각형 1">
              <a:extLst>
                <a:ext uri="{FF2B5EF4-FFF2-40B4-BE49-F238E27FC236}">
                  <a16:creationId xmlns:a16="http://schemas.microsoft.com/office/drawing/2014/main" id="{0A1B8E1E-47BF-4C9F-8023-222FA1F9D628}"/>
                </a:ext>
              </a:extLst>
            </p:cNvPr>
            <p:cNvSpPr/>
            <p:nvPr/>
          </p:nvSpPr>
          <p:spPr>
            <a:xfrm flipH="1">
              <a:off x="797758" y="1669800"/>
              <a:ext cx="1263793" cy="1692000"/>
            </a:xfrm>
            <a:prstGeom prst="round1Rect">
              <a:avLst>
                <a:gd name="adj" fmla="val 13492"/>
              </a:avLst>
            </a:prstGeom>
            <a:solidFill>
              <a:srgbClr val="FFFFFF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spcBef>
                  <a:spcPts val="200"/>
                </a:spcBef>
              </a:pPr>
              <a:endParaRPr lang="ko-KR" altLang="en-US" sz="14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3" name="Picture 81" descr="그림3 copy">
              <a:extLst>
                <a:ext uri="{FF2B5EF4-FFF2-40B4-BE49-F238E27FC236}">
                  <a16:creationId xmlns:a16="http://schemas.microsoft.com/office/drawing/2014/main" id="{B67EC532-329F-491A-BB63-52B1F75BA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474" y="2275991"/>
              <a:ext cx="183310" cy="46342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Rectangle 95">
              <a:extLst>
                <a:ext uri="{FF2B5EF4-FFF2-40B4-BE49-F238E27FC236}">
                  <a16:creationId xmlns:a16="http://schemas.microsoft.com/office/drawing/2014/main" id="{78FE6583-F63D-47CF-A8BE-A168C8D47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285" y="3061910"/>
              <a:ext cx="359073" cy="21544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881063" fontAlgn="ctr"/>
              <a:r>
                <a:rPr lang="en-US" altLang="en-US" sz="1400" b="1" dirty="0">
                  <a:solidFill>
                    <a:srgbClr val="2B3B7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v3.0</a:t>
              </a:r>
            </a:p>
          </p:txBody>
        </p:sp>
        <p:sp>
          <p:nvSpPr>
            <p:cNvPr id="205" name="Rectangle 95">
              <a:extLst>
                <a:ext uri="{FF2B5EF4-FFF2-40B4-BE49-F238E27FC236}">
                  <a16:creationId xmlns:a16="http://schemas.microsoft.com/office/drawing/2014/main" id="{F45313E5-8A02-4010-8E4A-48160CA30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285" y="2522378"/>
              <a:ext cx="673261" cy="215444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881063" fontAlgn="ctr"/>
              <a:r>
                <a:rPr lang="ko-KR" altLang="en-US" sz="1400" b="1" dirty="0">
                  <a:solidFill>
                    <a:srgbClr val="2B3B7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㈜</a:t>
              </a:r>
              <a:r>
                <a:rPr lang="ko-KR" altLang="en-US" sz="1400" b="1" dirty="0" err="1">
                  <a:solidFill>
                    <a:srgbClr val="2B3B7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유라클</a:t>
              </a:r>
              <a:endParaRPr lang="en-US" altLang="en-US" sz="1400" b="1" dirty="0">
                <a:solidFill>
                  <a:srgbClr val="2B3B7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7" name="모서리가 둥근 직사각형 206">
              <a:extLst>
                <a:ext uri="{FF2B5EF4-FFF2-40B4-BE49-F238E27FC236}">
                  <a16:creationId xmlns:a16="http://schemas.microsoft.com/office/drawing/2014/main" id="{08F3430A-6CED-40B8-83FC-02B3FB2B2BC8}"/>
                </a:ext>
              </a:extLst>
            </p:cNvPr>
            <p:cNvSpPr/>
            <p:nvPr/>
          </p:nvSpPr>
          <p:spPr bwMode="auto">
            <a:xfrm>
              <a:off x="2368598" y="2971631"/>
              <a:ext cx="900000" cy="396000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881063">
                <a:spcBef>
                  <a:spcPts val="200"/>
                </a:spcBef>
              </a:pPr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</a:t>
              </a:r>
            </a:p>
          </p:txBody>
        </p:sp>
        <p:sp>
          <p:nvSpPr>
            <p:cNvPr id="208" name="모서리가 둥근 직사각형 207">
              <a:extLst>
                <a:ext uri="{FF2B5EF4-FFF2-40B4-BE49-F238E27FC236}">
                  <a16:creationId xmlns:a16="http://schemas.microsoft.com/office/drawing/2014/main" id="{B2368020-5A83-4C64-B303-027D811862C6}"/>
                </a:ext>
              </a:extLst>
            </p:cNvPr>
            <p:cNvSpPr/>
            <p:nvPr/>
          </p:nvSpPr>
          <p:spPr bwMode="auto">
            <a:xfrm>
              <a:off x="2368598" y="2432100"/>
              <a:ext cx="900000" cy="396000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881063"/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제조사</a:t>
              </a:r>
            </a:p>
          </p:txBody>
        </p:sp>
        <p:sp>
          <p:nvSpPr>
            <p:cNvPr id="210" name="대각선 방향의 모서리가 둥근 사각형 6">
              <a:extLst>
                <a:ext uri="{FF2B5EF4-FFF2-40B4-BE49-F238E27FC236}">
                  <a16:creationId xmlns:a16="http://schemas.microsoft.com/office/drawing/2014/main" id="{04F95147-8E03-4E54-8005-18B48D7A34ED}"/>
                </a:ext>
              </a:extLst>
            </p:cNvPr>
            <p:cNvSpPr/>
            <p:nvPr/>
          </p:nvSpPr>
          <p:spPr>
            <a:xfrm>
              <a:off x="4472437" y="1750274"/>
              <a:ext cx="4896000" cy="1667887"/>
            </a:xfrm>
            <a:prstGeom prst="round2Diag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0" rIns="0"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92075" indent="-92075"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전자정부 프레임워크 호환성 인증 </a:t>
              </a:r>
              <a:r>
                <a:rPr lang="en-US" altLang="ko-KR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GS</a:t>
              </a:r>
              <a:r>
                <a:rPr lang="ko-KR" altLang="en-US" sz="14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인증마크 </a:t>
              </a:r>
              <a:r>
                <a:rPr lang="ko-KR" altLang="en-US" sz="140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획득</a:t>
              </a:r>
              <a:endParaRPr lang="ko-KR" altLang="en-US" sz="14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2075" indent="-92075"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국내 최대의 레퍼런스 </a:t>
              </a:r>
              <a:r>
                <a:rPr lang="en-US" altLang="ko-KR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(400</a:t>
              </a:r>
              <a:r>
                <a:rPr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 사이트 적용</a:t>
              </a:r>
              <a:r>
                <a:rPr lang="en-US" altLang="ko-KR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보유한 </a:t>
              </a:r>
              <a:r>
                <a:rPr lang="en-US" altLang="ko-KR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No.1 MADP</a:t>
              </a:r>
            </a:p>
            <a:p>
              <a:pPr marL="92075" indent="-92075"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기술 </a:t>
              </a:r>
              <a:r>
                <a:rPr lang="en-US" altLang="ko-KR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(Html 5, CSS, JavaScript)</a:t>
              </a:r>
              <a:r>
                <a:rPr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기반으로 앱 개발</a:t>
              </a:r>
              <a:r>
                <a:rPr lang="en-US" altLang="ko-KR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 가능</a:t>
              </a:r>
            </a:p>
            <a:p>
              <a:pPr marL="92075" indent="-92075"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개발자들에게 친숙한 이클립스 기반의 통합 개발 환경 </a:t>
              </a:r>
              <a:r>
                <a:rPr lang="en-US" altLang="ko-KR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(IDE) </a:t>
              </a:r>
              <a:r>
                <a:rPr lang="ko-KR" altLang="en-US" sz="14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제공</a:t>
              </a:r>
            </a:p>
          </p:txBody>
        </p:sp>
        <p:sp>
          <p:nvSpPr>
            <p:cNvPr id="211" name="대각선 방향의 모서리가 둥근 사각형 93">
              <a:extLst>
                <a:ext uri="{FF2B5EF4-FFF2-40B4-BE49-F238E27FC236}">
                  <a16:creationId xmlns:a16="http://schemas.microsoft.com/office/drawing/2014/main" id="{33FE8622-A544-4E35-81C8-6F77D1306069}"/>
                </a:ext>
              </a:extLst>
            </p:cNvPr>
            <p:cNvSpPr/>
            <p:nvPr/>
          </p:nvSpPr>
          <p:spPr bwMode="auto">
            <a:xfrm>
              <a:off x="4472437" y="1759800"/>
              <a:ext cx="989763" cy="36233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40404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881063"/>
              <a:r>
                <a:rPr lang="en-US" altLang="ko-KR" sz="1400" b="1" smtClean="0">
                  <a:solidFill>
                    <a:srgbClr val="FFFF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Key Factor</a:t>
              </a:r>
              <a:endParaRPr lang="ko-KR" altLang="en-US" sz="1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98FF6A02-35B6-4747-9EC8-A31A25DE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26" y="1960541"/>
              <a:ext cx="974249" cy="1172592"/>
            </a:xfrm>
            <a:prstGeom prst="rect">
              <a:avLst/>
            </a:prstGeom>
            <a:effectLst/>
          </p:spPr>
        </p:pic>
      </p:grpSp>
      <p:grpSp>
        <p:nvGrpSpPr>
          <p:cNvPr id="288" name="그룹 287"/>
          <p:cNvGrpSpPr/>
          <p:nvPr/>
        </p:nvGrpSpPr>
        <p:grpSpPr>
          <a:xfrm>
            <a:off x="2791497" y="2063411"/>
            <a:ext cx="2210915" cy="430886"/>
            <a:chOff x="2172652" y="1649085"/>
            <a:chExt cx="2252849" cy="439059"/>
          </a:xfrm>
        </p:grpSpPr>
        <p:sp>
          <p:nvSpPr>
            <p:cNvPr id="199" name="TextBox 198"/>
            <p:cNvSpPr txBox="1"/>
            <p:nvPr/>
          </p:nvSpPr>
          <p:spPr>
            <a:xfrm>
              <a:off x="3451663" y="1649085"/>
              <a:ext cx="973838" cy="439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spc="-150" smtClean="0">
                  <a:solidFill>
                    <a:srgbClr val="162A7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MADP</a:t>
              </a:r>
              <a:endParaRPr lang="ko-KR" altLang="en-US" sz="2200" spc="-150">
                <a:solidFill>
                  <a:srgbClr val="162A7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6A83D24F-4163-49DA-B97B-89B0D572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652" y="1706727"/>
              <a:ext cx="1341359" cy="323776"/>
            </a:xfrm>
            <a:prstGeom prst="rect">
              <a:avLst/>
            </a:prstGeom>
          </p:spPr>
        </p:pic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839508"/>
            <a:ext cx="1194262" cy="307777"/>
            <a:chOff x="454416" y="1472939"/>
            <a:chExt cx="1194262" cy="307777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102624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소프트웨어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9102382" y="1991898"/>
            <a:ext cx="1984353" cy="491211"/>
            <a:chOff x="12412005" y="884085"/>
            <a:chExt cx="2752321" cy="681316"/>
          </a:xfrm>
        </p:grpSpPr>
        <p:pic>
          <p:nvPicPr>
            <p:cNvPr id="59" name="Object 8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2005" y="1140140"/>
              <a:ext cx="1520548" cy="247619"/>
            </a:xfrm>
            <a:prstGeom prst="rect">
              <a:avLst/>
            </a:prstGeom>
          </p:spPr>
        </p:pic>
        <p:pic>
          <p:nvPicPr>
            <p:cNvPr id="60" name="Object 8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56208" y="884085"/>
              <a:ext cx="1008118" cy="681316"/>
            </a:xfrm>
            <a:prstGeom prst="rect">
              <a:avLst/>
            </a:prstGeom>
          </p:spPr>
        </p:pic>
      </p:grpSp>
      <p:sp>
        <p:nvSpPr>
          <p:cNvPr id="65" name="타원 69">
            <a:extLst>
              <a:ext uri="{FF2B5EF4-FFF2-40B4-BE49-F238E27FC236}">
                <a16:creationId xmlns:a16="http://schemas.microsoft.com/office/drawing/2014/main" id="{BF382C50-AB2B-4AF7-93BC-42EA425F2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578" y="5409247"/>
            <a:ext cx="705906" cy="66799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cene3d>
              <a:camera prst="orthographicFront"/>
              <a:lightRig rig="threePt" dir="t"/>
            </a:scene3d>
            <a:sp3d contourW="12700"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latinLnBrk="1" hangingPunct="1"/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65518" y="5297882"/>
            <a:ext cx="936278" cy="885996"/>
            <a:chOff x="1065518" y="4095247"/>
            <a:chExt cx="936278" cy="885996"/>
          </a:xfrm>
        </p:grpSpPr>
        <p:sp>
          <p:nvSpPr>
            <p:cNvPr id="71" name="타원 7">
              <a:extLst>
                <a:ext uri="{FF2B5EF4-FFF2-40B4-BE49-F238E27FC236}">
                  <a16:creationId xmlns:a16="http://schemas.microsoft.com/office/drawing/2014/main" id="{432622D9-EAA5-4E7C-9FBD-B256A22AB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518" y="4095247"/>
              <a:ext cx="936278" cy="885996"/>
            </a:xfrm>
            <a:prstGeom prst="ellipse">
              <a:avLst/>
            </a:prstGeom>
            <a:gradFill rotWithShape="1">
              <a:gsLst>
                <a:gs pos="0">
                  <a:srgbClr val="2A3A75"/>
                </a:gs>
                <a:gs pos="5300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</a:gradFill>
            <a:ln>
              <a:noFill/>
            </a:ln>
            <a:extLst/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타원 69">
              <a:extLst>
                <a:ext uri="{FF2B5EF4-FFF2-40B4-BE49-F238E27FC236}">
                  <a16:creationId xmlns:a16="http://schemas.microsoft.com/office/drawing/2014/main" id="{34E7BB56-3389-43DF-9A60-9508AF9BA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704" y="4204247"/>
              <a:ext cx="705906" cy="667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96" name="그림 89">
            <a:extLst>
              <a:ext uri="{FF2B5EF4-FFF2-40B4-BE49-F238E27FC236}">
                <a16:creationId xmlns:a16="http://schemas.microsoft.com/office/drawing/2014/main" id="{68DFCF6D-E760-4D55-8D4C-B5FA0B9DE96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7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4289" y="5497133"/>
            <a:ext cx="318736" cy="4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그룹 76"/>
          <p:cNvGrpSpPr/>
          <p:nvPr/>
        </p:nvGrpSpPr>
        <p:grpSpPr>
          <a:xfrm>
            <a:off x="6104657" y="4095247"/>
            <a:ext cx="936278" cy="885996"/>
            <a:chOff x="1065518" y="4095247"/>
            <a:chExt cx="936278" cy="885996"/>
          </a:xfrm>
        </p:grpSpPr>
        <p:sp>
          <p:nvSpPr>
            <p:cNvPr id="78" name="타원 7">
              <a:extLst>
                <a:ext uri="{FF2B5EF4-FFF2-40B4-BE49-F238E27FC236}">
                  <a16:creationId xmlns:a16="http://schemas.microsoft.com/office/drawing/2014/main" id="{432622D9-EAA5-4E7C-9FBD-B256A22AB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518" y="4095247"/>
              <a:ext cx="936278" cy="885996"/>
            </a:xfrm>
            <a:prstGeom prst="ellipse">
              <a:avLst/>
            </a:prstGeom>
            <a:gradFill rotWithShape="1">
              <a:gsLst>
                <a:gs pos="0">
                  <a:srgbClr val="2A3A75"/>
                </a:gs>
                <a:gs pos="5300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</a:gradFill>
            <a:ln>
              <a:noFill/>
            </a:ln>
            <a:extLst/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타원 69">
              <a:extLst>
                <a:ext uri="{FF2B5EF4-FFF2-40B4-BE49-F238E27FC236}">
                  <a16:creationId xmlns:a16="http://schemas.microsoft.com/office/drawing/2014/main" id="{34E7BB56-3389-43DF-9A60-9508AF9BA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704" y="4204247"/>
              <a:ext cx="705906" cy="667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latinLnBrk="1" hangingPunct="1"/>
              <a:endPara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74" name="그림 2">
            <a:extLst>
              <a:ext uri="{FF2B5EF4-FFF2-40B4-BE49-F238E27FC236}">
                <a16:creationId xmlns:a16="http://schemas.microsoft.com/office/drawing/2014/main" id="{5CFB20E3-DB58-4D5F-AB2A-AA10293C3E2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-7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70" y="4384945"/>
            <a:ext cx="337293" cy="3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8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103494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2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시스템 구성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876300" y="1690395"/>
            <a:ext cx="10413287" cy="4700879"/>
            <a:chOff x="1497806" y="1694857"/>
            <a:chExt cx="9134698" cy="4178224"/>
          </a:xfrm>
        </p:grpSpPr>
        <p:sp>
          <p:nvSpPr>
            <p:cNvPr id="67" name="사다리꼴 66">
              <a:extLst>
                <a:ext uri="{FF2B5EF4-FFF2-40B4-BE49-F238E27FC236}">
                  <a16:creationId xmlns:a16="http://schemas.microsoft.com/office/drawing/2014/main" id="{8F54EE66-40F8-446F-BB89-F179DF738912}"/>
                </a:ext>
              </a:extLst>
            </p:cNvPr>
            <p:cNvSpPr/>
            <p:nvPr/>
          </p:nvSpPr>
          <p:spPr>
            <a:xfrm>
              <a:off x="3555996" y="1694857"/>
              <a:ext cx="5056760" cy="325748"/>
            </a:xfrm>
            <a:prstGeom prst="trapezoid">
              <a:avLst/>
            </a:prstGeom>
            <a:solidFill>
              <a:srgbClr val="3F94FF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Morpheus MADP(Mobile Application Development Platform)</a:t>
              </a:r>
              <a:endParaRPr lang="ko-KR" altLang="en-US" sz="12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모서리가 둥근 직사각형 28">
              <a:extLst>
                <a:ext uri="{FF2B5EF4-FFF2-40B4-BE49-F238E27FC236}">
                  <a16:creationId xmlns:a16="http://schemas.microsoft.com/office/drawing/2014/main" id="{62C55708-598E-4008-9C4D-6A625B2CDE22}"/>
                </a:ext>
              </a:extLst>
            </p:cNvPr>
            <p:cNvSpPr/>
            <p:nvPr/>
          </p:nvSpPr>
          <p:spPr>
            <a:xfrm>
              <a:off x="1965204" y="3064769"/>
              <a:ext cx="8199902" cy="2808312"/>
            </a:xfrm>
            <a:prstGeom prst="roundRect">
              <a:avLst>
                <a:gd name="adj" fmla="val 3402"/>
              </a:avLst>
            </a:prstGeom>
            <a:solidFill>
              <a:schemeClr val="tx2">
                <a:lumMod val="75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en-US" altLang="ko-KR" sz="14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Plug-in</a:t>
              </a:r>
              <a:endParaRPr lang="ko-KR" altLang="en-US" sz="1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모서리가 둥근 직사각형 29">
              <a:extLst>
                <a:ext uri="{FF2B5EF4-FFF2-40B4-BE49-F238E27FC236}">
                  <a16:creationId xmlns:a16="http://schemas.microsoft.com/office/drawing/2014/main" id="{4BAAE156-0E25-4029-BB82-AD631F56ECDF}"/>
                </a:ext>
              </a:extLst>
            </p:cNvPr>
            <p:cNvSpPr/>
            <p:nvPr/>
          </p:nvSpPr>
          <p:spPr>
            <a:xfrm>
              <a:off x="1656954" y="2524709"/>
              <a:ext cx="8816403" cy="2808312"/>
            </a:xfrm>
            <a:prstGeom prst="roundRect">
              <a:avLst>
                <a:gd name="adj" fmla="val 3402"/>
              </a:avLst>
            </a:prstGeom>
            <a:solidFill>
              <a:schemeClr val="accent1">
                <a:lumMod val="75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en-US" altLang="ko-KR" sz="14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IDE</a:t>
              </a:r>
              <a:endParaRPr lang="ko-KR" altLang="en-US" sz="1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모서리가 둥근 직사각형 85">
              <a:extLst>
                <a:ext uri="{FF2B5EF4-FFF2-40B4-BE49-F238E27FC236}">
                  <a16:creationId xmlns:a16="http://schemas.microsoft.com/office/drawing/2014/main" id="{F0F68160-FC80-4FAC-B001-041BBB243504}"/>
                </a:ext>
              </a:extLst>
            </p:cNvPr>
            <p:cNvSpPr/>
            <p:nvPr/>
          </p:nvSpPr>
          <p:spPr>
            <a:xfrm>
              <a:off x="1702876" y="2128665"/>
              <a:ext cx="8816402" cy="2124000"/>
            </a:xfrm>
            <a:prstGeom prst="roundRect">
              <a:avLst>
                <a:gd name="adj" fmla="val 184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28" tIns="45715" rIns="91428" bIns="45715" rtlCol="0" anchor="t" anchorCtr="0"/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r>
                <a:rPr lang="en-US" altLang="ko-KR" sz="12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Device</a:t>
              </a:r>
              <a:endParaRPr lang="ko-KR" altLang="en-US" sz="12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endParaRPr>
            </a:p>
          </p:txBody>
        </p:sp>
        <p:sp>
          <p:nvSpPr>
            <p:cNvPr id="74" name="모서리가 둥근 직사각형 31">
              <a:extLst>
                <a:ext uri="{FF2B5EF4-FFF2-40B4-BE49-F238E27FC236}">
                  <a16:creationId xmlns:a16="http://schemas.microsoft.com/office/drawing/2014/main" id="{6B94ED78-8E8B-4EF3-B46B-FB8E8CDE5F50}"/>
                </a:ext>
              </a:extLst>
            </p:cNvPr>
            <p:cNvSpPr/>
            <p:nvPr/>
          </p:nvSpPr>
          <p:spPr>
            <a:xfrm>
              <a:off x="1497806" y="1984649"/>
              <a:ext cx="9134698" cy="2808312"/>
            </a:xfrm>
            <a:prstGeom prst="roundRect">
              <a:avLst>
                <a:gd name="adj" fmla="val 3402"/>
              </a:avLst>
            </a:prstGeom>
            <a:solidFill>
              <a:srgbClr val="FBE9ED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bIns="108000" rtlCol="0" anchor="b" anchorCtr="0"/>
            <a:lstStyle/>
            <a:p>
              <a:pPr algn="ctr"/>
              <a:r>
                <a:rPr lang="en-US" altLang="ko-KR" sz="1400" b="1" dirty="0">
                  <a:solidFill>
                    <a:srgbClr val="DA3F6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ADMIN</a:t>
              </a:r>
              <a:endParaRPr lang="ko-KR" altLang="en-US" sz="1400" b="1" dirty="0">
                <a:solidFill>
                  <a:srgbClr val="DA3F6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984F848-182F-4C1A-B890-F039285CA6B9}"/>
                </a:ext>
              </a:extLst>
            </p:cNvPr>
            <p:cNvSpPr/>
            <p:nvPr/>
          </p:nvSpPr>
          <p:spPr>
            <a:xfrm>
              <a:off x="1718644" y="2093021"/>
              <a:ext cx="8770480" cy="21456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F16ABB7-98D4-42F4-8F98-4ED9FF4AAD1F}"/>
                </a:ext>
              </a:extLst>
            </p:cNvPr>
            <p:cNvGrpSpPr/>
            <p:nvPr/>
          </p:nvGrpSpPr>
          <p:grpSpPr>
            <a:xfrm>
              <a:off x="2827597" y="2078980"/>
              <a:ext cx="239607" cy="1018148"/>
              <a:chOff x="4275911" y="2729654"/>
              <a:chExt cx="289924" cy="1208481"/>
            </a:xfrm>
          </p:grpSpPr>
          <p:sp>
            <p:nvSpPr>
              <p:cNvPr id="80" name="순서도: 처리 79">
                <a:extLst>
                  <a:ext uri="{FF2B5EF4-FFF2-40B4-BE49-F238E27FC236}">
                    <a16:creationId xmlns:a16="http://schemas.microsoft.com/office/drawing/2014/main" id="{57B52BA8-4A33-4EF6-8665-CF7D885103A4}"/>
                  </a:ext>
                </a:extLst>
              </p:cNvPr>
              <p:cNvSpPr/>
              <p:nvPr/>
            </p:nvSpPr>
            <p:spPr>
              <a:xfrm>
                <a:off x="4275911" y="2729654"/>
                <a:ext cx="289924" cy="1041022"/>
              </a:xfrm>
              <a:prstGeom prst="flowChartProcess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77062DF3-11DF-480B-99E8-ED914C6FAB47}"/>
                  </a:ext>
                </a:extLst>
              </p:cNvPr>
              <p:cNvSpPr/>
              <p:nvPr/>
            </p:nvSpPr>
            <p:spPr>
              <a:xfrm>
                <a:off x="4275911" y="3628970"/>
                <a:ext cx="289924" cy="309165"/>
              </a:xfrm>
              <a:prstGeom prst="ellipse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4E8029E-B6AD-47E2-A54B-761716A282F6}"/>
                </a:ext>
              </a:extLst>
            </p:cNvPr>
            <p:cNvGrpSpPr/>
            <p:nvPr/>
          </p:nvGrpSpPr>
          <p:grpSpPr>
            <a:xfrm rot="10800000">
              <a:off x="2828820" y="3282066"/>
              <a:ext cx="239608" cy="1009237"/>
              <a:chOff x="4275911" y="3077283"/>
              <a:chExt cx="289925" cy="860852"/>
            </a:xfrm>
          </p:grpSpPr>
          <p:sp>
            <p:nvSpPr>
              <p:cNvPr id="83" name="순서도: 처리 82">
                <a:extLst>
                  <a:ext uri="{FF2B5EF4-FFF2-40B4-BE49-F238E27FC236}">
                    <a16:creationId xmlns:a16="http://schemas.microsoft.com/office/drawing/2014/main" id="{E6233281-8844-419C-9E51-65FDC1B7FF46}"/>
                  </a:ext>
                </a:extLst>
              </p:cNvPr>
              <p:cNvSpPr/>
              <p:nvPr/>
            </p:nvSpPr>
            <p:spPr>
              <a:xfrm>
                <a:off x="4275912" y="3077283"/>
                <a:ext cx="289924" cy="697222"/>
              </a:xfrm>
              <a:prstGeom prst="flowChartProcess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8C53F197-39C9-40A9-969E-48426494522A}"/>
                  </a:ext>
                </a:extLst>
              </p:cNvPr>
              <p:cNvSpPr/>
              <p:nvPr/>
            </p:nvSpPr>
            <p:spPr>
              <a:xfrm>
                <a:off x="4275911" y="3628970"/>
                <a:ext cx="289924" cy="309165"/>
              </a:xfrm>
              <a:prstGeom prst="ellipse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5" name="왼쪽/오른쪽 화살표 95">
              <a:extLst>
                <a:ext uri="{FF2B5EF4-FFF2-40B4-BE49-F238E27FC236}">
                  <a16:creationId xmlns:a16="http://schemas.microsoft.com/office/drawing/2014/main" id="{4341CBC3-A8FF-492D-84AA-68451E38C684}"/>
                </a:ext>
              </a:extLst>
            </p:cNvPr>
            <p:cNvSpPr/>
            <p:nvPr/>
          </p:nvSpPr>
          <p:spPr>
            <a:xfrm>
              <a:off x="2864579" y="3141269"/>
              <a:ext cx="180000" cy="108000"/>
            </a:xfrm>
            <a:prstGeom prst="left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6" name="Picture 15">
              <a:extLst>
                <a:ext uri="{FF2B5EF4-FFF2-40B4-BE49-F238E27FC236}">
                  <a16:creationId xmlns:a16="http://schemas.microsoft.com/office/drawing/2014/main" id="{2D4F6161-E8F4-4CE5-9B5D-76846EE50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621" y="2632649"/>
              <a:ext cx="946725" cy="589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14">
              <a:extLst>
                <a:ext uri="{FF2B5EF4-FFF2-40B4-BE49-F238E27FC236}">
                  <a16:creationId xmlns:a16="http://schemas.microsoft.com/office/drawing/2014/main" id="{DA39A61A-69D6-46A4-9B24-F340F3461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20" y="2380693"/>
              <a:ext cx="394713" cy="6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17">
              <a:extLst>
                <a:ext uri="{FF2B5EF4-FFF2-40B4-BE49-F238E27FC236}">
                  <a16:creationId xmlns:a16="http://schemas.microsoft.com/office/drawing/2014/main" id="{AF6D81C8-4BF0-47C9-B44F-8BDDE63CC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4928" y="3716700"/>
              <a:ext cx="895979" cy="476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18">
              <a:extLst>
                <a:ext uri="{FF2B5EF4-FFF2-40B4-BE49-F238E27FC236}">
                  <a16:creationId xmlns:a16="http://schemas.microsoft.com/office/drawing/2014/main" id="{7E1CC729-CF29-4F9B-A3BD-CF54B232F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186" y="3316797"/>
              <a:ext cx="490749" cy="49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A87075D-37C8-4B24-AA26-A9844B4AEB87}"/>
                </a:ext>
              </a:extLst>
            </p:cNvPr>
            <p:cNvSpPr/>
            <p:nvPr/>
          </p:nvSpPr>
          <p:spPr>
            <a:xfrm>
              <a:off x="2171564" y="2453281"/>
              <a:ext cx="34657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iOS</a:t>
              </a:r>
              <a:endParaRPr lang="ko-KR" altLang="en-US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1551C96-7C49-4EF8-BC88-A132CC4D7E0D}"/>
                </a:ext>
              </a:extLst>
            </p:cNvPr>
            <p:cNvSpPr/>
            <p:nvPr/>
          </p:nvSpPr>
          <p:spPr>
            <a:xfrm>
              <a:off x="1739516" y="3425389"/>
              <a:ext cx="5709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Android</a:t>
              </a:r>
              <a:endParaRPr lang="ko-KR" altLang="en-US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2" name="순서도: 수행의 시작/종료 91">
              <a:extLst>
                <a:ext uri="{FF2B5EF4-FFF2-40B4-BE49-F238E27FC236}">
                  <a16:creationId xmlns:a16="http://schemas.microsoft.com/office/drawing/2014/main" id="{3C4E7F3D-FA15-41FF-AD8E-07B9F85062FD}"/>
                </a:ext>
              </a:extLst>
            </p:cNvPr>
            <p:cNvSpPr/>
            <p:nvPr/>
          </p:nvSpPr>
          <p:spPr>
            <a:xfrm>
              <a:off x="4475820" y="4383561"/>
              <a:ext cx="936000" cy="252028"/>
            </a:xfrm>
            <a:prstGeom prst="flowChartTerminator">
              <a:avLst/>
            </a:prstGeom>
            <a:solidFill>
              <a:srgbClr val="DA3F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통계</a:t>
              </a:r>
              <a:r>
                <a:rPr lang="en-US" altLang="ko-KR" sz="10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0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리포트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순서도: 수행의 시작/종료 92">
              <a:extLst>
                <a:ext uri="{FF2B5EF4-FFF2-40B4-BE49-F238E27FC236}">
                  <a16:creationId xmlns:a16="http://schemas.microsoft.com/office/drawing/2014/main" id="{754134DD-6181-463B-ABA9-5A1B05F19336}"/>
                </a:ext>
              </a:extLst>
            </p:cNvPr>
            <p:cNvSpPr/>
            <p:nvPr/>
          </p:nvSpPr>
          <p:spPr>
            <a:xfrm>
              <a:off x="4582110" y="5495039"/>
              <a:ext cx="865818" cy="252028"/>
            </a:xfrm>
            <a:prstGeom prst="flowChartTerminator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간편인증</a:t>
              </a:r>
            </a:p>
          </p:txBody>
        </p:sp>
        <p:sp>
          <p:nvSpPr>
            <p:cNvPr id="94" name="순서도: 수행의 시작/종료 93">
              <a:extLst>
                <a:ext uri="{FF2B5EF4-FFF2-40B4-BE49-F238E27FC236}">
                  <a16:creationId xmlns:a16="http://schemas.microsoft.com/office/drawing/2014/main" id="{F3C0819A-D44C-4BE1-8BB9-7D9DE3BAFB9A}"/>
                </a:ext>
              </a:extLst>
            </p:cNvPr>
            <p:cNvSpPr/>
            <p:nvPr/>
          </p:nvSpPr>
          <p:spPr>
            <a:xfrm>
              <a:off x="4188428" y="4936977"/>
              <a:ext cx="865818" cy="252028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빌드</a:t>
              </a:r>
              <a:r>
                <a:rPr lang="en-US" altLang="ko-KR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배포</a:t>
              </a:r>
            </a:p>
          </p:txBody>
        </p:sp>
        <p:sp>
          <p:nvSpPr>
            <p:cNvPr id="95" name="순서도: 수행의 시작/종료 94">
              <a:extLst>
                <a:ext uri="{FF2B5EF4-FFF2-40B4-BE49-F238E27FC236}">
                  <a16:creationId xmlns:a16="http://schemas.microsoft.com/office/drawing/2014/main" id="{06B9A0E5-85CD-4EA2-A132-587D5A35836F}"/>
                </a:ext>
              </a:extLst>
            </p:cNvPr>
            <p:cNvSpPr/>
            <p:nvPr/>
          </p:nvSpPr>
          <p:spPr>
            <a:xfrm>
              <a:off x="3555996" y="5495039"/>
              <a:ext cx="865818" cy="252028"/>
            </a:xfrm>
            <a:prstGeom prst="flowChartTerminator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카메라</a:t>
              </a:r>
            </a:p>
          </p:txBody>
        </p:sp>
        <p:sp>
          <p:nvSpPr>
            <p:cNvPr id="96" name="순서도: 수행의 시작/종료 95">
              <a:extLst>
                <a:ext uri="{FF2B5EF4-FFF2-40B4-BE49-F238E27FC236}">
                  <a16:creationId xmlns:a16="http://schemas.microsoft.com/office/drawing/2014/main" id="{89E6434D-5B9B-4DA9-A5F2-E119EA3C5E8C}"/>
                </a:ext>
              </a:extLst>
            </p:cNvPr>
            <p:cNvSpPr/>
            <p:nvPr/>
          </p:nvSpPr>
          <p:spPr>
            <a:xfrm>
              <a:off x="6672064" y="5495039"/>
              <a:ext cx="1047640" cy="252028"/>
            </a:xfrm>
            <a:prstGeom prst="flowChartTerminator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SNS</a:t>
              </a:r>
              <a:r>
                <a:rPr lang="ko-KR" altLang="en-US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연동</a:t>
              </a:r>
            </a:p>
          </p:txBody>
        </p:sp>
        <p:sp>
          <p:nvSpPr>
            <p:cNvPr id="97" name="순서도: 수행의 시작/종료 96">
              <a:extLst>
                <a:ext uri="{FF2B5EF4-FFF2-40B4-BE49-F238E27FC236}">
                  <a16:creationId xmlns:a16="http://schemas.microsoft.com/office/drawing/2014/main" id="{91E99325-0E48-4CEC-B35D-8949CB913D67}"/>
                </a:ext>
              </a:extLst>
            </p:cNvPr>
            <p:cNvSpPr/>
            <p:nvPr/>
          </p:nvSpPr>
          <p:spPr>
            <a:xfrm>
              <a:off x="7840979" y="5495039"/>
              <a:ext cx="650502" cy="252028"/>
            </a:xfrm>
            <a:prstGeom prst="flowChartTerminator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Ai kit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순서도: 수행의 시작/종료 97">
              <a:extLst>
                <a:ext uri="{FF2B5EF4-FFF2-40B4-BE49-F238E27FC236}">
                  <a16:creationId xmlns:a16="http://schemas.microsoft.com/office/drawing/2014/main" id="{6F24FA44-DA36-4AC2-BB6E-CB167D3484D2}"/>
                </a:ext>
              </a:extLst>
            </p:cNvPr>
            <p:cNvSpPr/>
            <p:nvPr/>
          </p:nvSpPr>
          <p:spPr>
            <a:xfrm>
              <a:off x="8612756" y="5495039"/>
              <a:ext cx="1047640" cy="252028"/>
            </a:xfrm>
            <a:prstGeom prst="flowChartTerminator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Push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순서도: 수행의 시작/종료 98">
              <a:extLst>
                <a:ext uri="{FF2B5EF4-FFF2-40B4-BE49-F238E27FC236}">
                  <a16:creationId xmlns:a16="http://schemas.microsoft.com/office/drawing/2014/main" id="{670CD587-E379-4678-9C43-B5E24F52B235}"/>
                </a:ext>
              </a:extLst>
            </p:cNvPr>
            <p:cNvSpPr/>
            <p:nvPr/>
          </p:nvSpPr>
          <p:spPr>
            <a:xfrm>
              <a:off x="2459596" y="5495039"/>
              <a:ext cx="936104" cy="252028"/>
            </a:xfrm>
            <a:prstGeom prst="flowChartTerminator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QR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순서도: 수행의 시작/종료 99">
              <a:extLst>
                <a:ext uri="{FF2B5EF4-FFF2-40B4-BE49-F238E27FC236}">
                  <a16:creationId xmlns:a16="http://schemas.microsoft.com/office/drawing/2014/main" id="{EFE33EDD-46E8-48A0-81B6-B69F403EE14E}"/>
                </a:ext>
              </a:extLst>
            </p:cNvPr>
            <p:cNvSpPr/>
            <p:nvPr/>
          </p:nvSpPr>
          <p:spPr>
            <a:xfrm>
              <a:off x="7030382" y="4936977"/>
              <a:ext cx="865818" cy="252028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Low-code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순서도: 수행의 시작/종료 100">
              <a:extLst>
                <a:ext uri="{FF2B5EF4-FFF2-40B4-BE49-F238E27FC236}">
                  <a16:creationId xmlns:a16="http://schemas.microsoft.com/office/drawing/2014/main" id="{204EEC48-D31D-4990-8459-0C9342B92967}"/>
                </a:ext>
              </a:extLst>
            </p:cNvPr>
            <p:cNvSpPr/>
            <p:nvPr/>
          </p:nvSpPr>
          <p:spPr>
            <a:xfrm>
              <a:off x="9767454" y="5513041"/>
              <a:ext cx="333811" cy="252028"/>
            </a:xfrm>
            <a:prstGeom prst="flowChartTerminator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순서도: 수행의 시작/종료 101">
              <a:extLst>
                <a:ext uri="{FF2B5EF4-FFF2-40B4-BE49-F238E27FC236}">
                  <a16:creationId xmlns:a16="http://schemas.microsoft.com/office/drawing/2014/main" id="{D6E4B52B-A4B5-4983-8928-99C23DF9603C}"/>
                </a:ext>
              </a:extLst>
            </p:cNvPr>
            <p:cNvSpPr/>
            <p:nvPr/>
          </p:nvSpPr>
          <p:spPr>
            <a:xfrm>
              <a:off x="2027548" y="5513041"/>
              <a:ext cx="333811" cy="252028"/>
            </a:xfrm>
            <a:prstGeom prst="flowChartTerminator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순서도: 수행의 시작/종료 102">
              <a:extLst>
                <a:ext uri="{FF2B5EF4-FFF2-40B4-BE49-F238E27FC236}">
                  <a16:creationId xmlns:a16="http://schemas.microsoft.com/office/drawing/2014/main" id="{4DEC6A19-FBB9-43DC-A4D9-7506EC8127BC}"/>
                </a:ext>
              </a:extLst>
            </p:cNvPr>
            <p:cNvSpPr/>
            <p:nvPr/>
          </p:nvSpPr>
          <p:spPr>
            <a:xfrm>
              <a:off x="2963652" y="4936977"/>
              <a:ext cx="1047640" cy="252028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라이브러리관리</a:t>
              </a:r>
            </a:p>
          </p:txBody>
        </p:sp>
        <p:sp>
          <p:nvSpPr>
            <p:cNvPr id="104" name="순서도: 수행의 시작/종료 103">
              <a:extLst>
                <a:ext uri="{FF2B5EF4-FFF2-40B4-BE49-F238E27FC236}">
                  <a16:creationId xmlns:a16="http://schemas.microsoft.com/office/drawing/2014/main" id="{B9898AC7-259F-43BD-BCA6-1408ABDDBECA}"/>
                </a:ext>
              </a:extLst>
            </p:cNvPr>
            <p:cNvSpPr/>
            <p:nvPr/>
          </p:nvSpPr>
          <p:spPr>
            <a:xfrm>
              <a:off x="8002490" y="4936977"/>
              <a:ext cx="865818" cy="252028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애</a:t>
              </a:r>
              <a:r>
                <a:rPr lang="ko-KR" altLang="en-US" sz="10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뮬레이터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순서도: 수행의 시작/종료 104">
              <a:extLst>
                <a:ext uri="{FF2B5EF4-FFF2-40B4-BE49-F238E27FC236}">
                  <a16:creationId xmlns:a16="http://schemas.microsoft.com/office/drawing/2014/main" id="{68D01846-8EF2-47AC-89C0-2A7283CBD34B}"/>
                </a:ext>
              </a:extLst>
            </p:cNvPr>
            <p:cNvSpPr/>
            <p:nvPr/>
          </p:nvSpPr>
          <p:spPr>
            <a:xfrm>
              <a:off x="6726064" y="4383561"/>
              <a:ext cx="1080000" cy="252028"/>
            </a:xfrm>
            <a:prstGeom prst="flowChartTerminator">
              <a:avLst/>
            </a:prstGeom>
            <a:solidFill>
              <a:srgbClr val="DA3F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앱 스토어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순서도: 수행의 시작/종료 105">
              <a:extLst>
                <a:ext uri="{FF2B5EF4-FFF2-40B4-BE49-F238E27FC236}">
                  <a16:creationId xmlns:a16="http://schemas.microsoft.com/office/drawing/2014/main" id="{F14A43A0-96EC-4799-9B78-4FC84FEDBDBB}"/>
                </a:ext>
              </a:extLst>
            </p:cNvPr>
            <p:cNvSpPr/>
            <p:nvPr/>
          </p:nvSpPr>
          <p:spPr>
            <a:xfrm>
              <a:off x="8011750" y="4383561"/>
              <a:ext cx="892562" cy="252028"/>
            </a:xfrm>
            <a:prstGeom prst="flowChartTerminator">
              <a:avLst/>
            </a:prstGeom>
            <a:solidFill>
              <a:srgbClr val="DA3F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앱 위변조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순서도: 수행의 시작/종료 106">
              <a:extLst>
                <a:ext uri="{FF2B5EF4-FFF2-40B4-BE49-F238E27FC236}">
                  <a16:creationId xmlns:a16="http://schemas.microsoft.com/office/drawing/2014/main" id="{BA3FE977-ADD2-4519-8200-028E541013D4}"/>
                </a:ext>
              </a:extLst>
            </p:cNvPr>
            <p:cNvSpPr/>
            <p:nvPr/>
          </p:nvSpPr>
          <p:spPr>
            <a:xfrm>
              <a:off x="9084332" y="4383561"/>
              <a:ext cx="892562" cy="252028"/>
            </a:xfrm>
            <a:prstGeom prst="flowChartTerminator">
              <a:avLst/>
            </a:prstGeom>
            <a:solidFill>
              <a:srgbClr val="DA3F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PUSH/UMS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순서도: 수행의 시작/종료 107">
              <a:extLst>
                <a:ext uri="{FF2B5EF4-FFF2-40B4-BE49-F238E27FC236}">
                  <a16:creationId xmlns:a16="http://schemas.microsoft.com/office/drawing/2014/main" id="{D1CDD975-7F90-4345-9106-81B0F3CB31E6}"/>
                </a:ext>
              </a:extLst>
            </p:cNvPr>
            <p:cNvSpPr/>
            <p:nvPr/>
          </p:nvSpPr>
          <p:spPr>
            <a:xfrm>
              <a:off x="3287688" y="4383561"/>
              <a:ext cx="1044000" cy="252028"/>
            </a:xfrm>
            <a:prstGeom prst="flowChartTerminator">
              <a:avLst/>
            </a:prstGeom>
            <a:solidFill>
              <a:srgbClr val="DA3F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관리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순서도: 수행의 시작/종료 108">
              <a:extLst>
                <a:ext uri="{FF2B5EF4-FFF2-40B4-BE49-F238E27FC236}">
                  <a16:creationId xmlns:a16="http://schemas.microsoft.com/office/drawing/2014/main" id="{C14D2B43-9E94-4079-8161-F7929854CA7F}"/>
                </a:ext>
              </a:extLst>
            </p:cNvPr>
            <p:cNvSpPr/>
            <p:nvPr/>
          </p:nvSpPr>
          <p:spPr>
            <a:xfrm>
              <a:off x="2063552" y="4383561"/>
              <a:ext cx="1044000" cy="252028"/>
            </a:xfrm>
            <a:prstGeom prst="flowChartTerminator">
              <a:avLst/>
            </a:prstGeom>
            <a:solidFill>
              <a:srgbClr val="DA3F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앱관리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0" name="순서도: 수행의 시작/종료 109">
              <a:extLst>
                <a:ext uri="{FF2B5EF4-FFF2-40B4-BE49-F238E27FC236}">
                  <a16:creationId xmlns:a16="http://schemas.microsoft.com/office/drawing/2014/main" id="{888F0895-9AE9-4B38-9810-2356F462AD35}"/>
                </a:ext>
              </a:extLst>
            </p:cNvPr>
            <p:cNvSpPr/>
            <p:nvPr/>
          </p:nvSpPr>
          <p:spPr>
            <a:xfrm>
              <a:off x="1883532" y="4936977"/>
              <a:ext cx="952400" cy="252028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프로젝트관리</a:t>
              </a:r>
            </a:p>
          </p:txBody>
        </p:sp>
        <p:sp>
          <p:nvSpPr>
            <p:cNvPr id="111" name="순서도: 수행의 시작/종료 110">
              <a:extLst>
                <a:ext uri="{FF2B5EF4-FFF2-40B4-BE49-F238E27FC236}">
                  <a16:creationId xmlns:a16="http://schemas.microsoft.com/office/drawing/2014/main" id="{3112D74E-9F24-4577-AA99-07E4D7580427}"/>
                </a:ext>
              </a:extLst>
            </p:cNvPr>
            <p:cNvSpPr/>
            <p:nvPr/>
          </p:nvSpPr>
          <p:spPr>
            <a:xfrm>
              <a:off x="9012324" y="4936977"/>
              <a:ext cx="952400" cy="252028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기술지원봇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순서도: 수행의 시작/종료 111">
              <a:extLst>
                <a:ext uri="{FF2B5EF4-FFF2-40B4-BE49-F238E27FC236}">
                  <a16:creationId xmlns:a16="http://schemas.microsoft.com/office/drawing/2014/main" id="{231ACA67-3816-4579-BB1B-46C51E526A58}"/>
                </a:ext>
              </a:extLst>
            </p:cNvPr>
            <p:cNvSpPr/>
            <p:nvPr/>
          </p:nvSpPr>
          <p:spPr>
            <a:xfrm>
              <a:off x="10104599" y="4936977"/>
              <a:ext cx="275877" cy="252028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…</a:t>
              </a:r>
              <a:endParaRPr lang="ko-KR" altLang="en-US" sz="1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1CB5A3E-E014-4338-A721-EE4BC2CCE218}"/>
                </a:ext>
              </a:extLst>
            </p:cNvPr>
            <p:cNvSpPr/>
            <p:nvPr/>
          </p:nvSpPr>
          <p:spPr>
            <a:xfrm>
              <a:off x="1755341" y="2114918"/>
              <a:ext cx="670376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r>
                <a:rPr lang="en-US" altLang="ko-KR" sz="12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Device</a:t>
              </a:r>
              <a:endParaRPr lang="ko-KR" altLang="en-US" sz="12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22D91E5-7E1C-4F84-9B47-D1B8D06C7FB9}"/>
                </a:ext>
              </a:extLst>
            </p:cNvPr>
            <p:cNvSpPr/>
            <p:nvPr/>
          </p:nvSpPr>
          <p:spPr>
            <a:xfrm>
              <a:off x="3886903" y="2107435"/>
              <a:ext cx="603050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r>
                <a:rPr lang="en-US" altLang="ko-KR" sz="14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Client</a:t>
              </a:r>
              <a:endParaRPr lang="ko-KR" altLang="en-US" sz="14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34C335A-B34A-48FD-AD97-2917A5D544D6}"/>
                </a:ext>
              </a:extLst>
            </p:cNvPr>
            <p:cNvSpPr/>
            <p:nvPr/>
          </p:nvSpPr>
          <p:spPr>
            <a:xfrm>
              <a:off x="7050268" y="2092360"/>
              <a:ext cx="620683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r>
                <a:rPr lang="en-US" altLang="ko-KR" sz="14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Server</a:t>
              </a:r>
              <a:endParaRPr lang="ko-KR" altLang="en-US" sz="14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8C4EBDC-0BB4-4FCE-A313-9820EF9D22F3}"/>
                </a:ext>
              </a:extLst>
            </p:cNvPr>
            <p:cNvSpPr/>
            <p:nvPr/>
          </p:nvSpPr>
          <p:spPr>
            <a:xfrm>
              <a:off x="9473116" y="2096703"/>
              <a:ext cx="998991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r>
                <a:rPr lang="en-US" altLang="ko-KR" sz="12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Integration</a:t>
              </a:r>
              <a:endParaRPr lang="ko-KR" altLang="en-US" sz="12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BB9F8BD-B2CD-4068-A092-DDA9651F6B54}"/>
                </a:ext>
              </a:extLst>
            </p:cNvPr>
            <p:cNvSpPr/>
            <p:nvPr/>
          </p:nvSpPr>
          <p:spPr>
            <a:xfrm>
              <a:off x="3174524" y="2826235"/>
              <a:ext cx="1468925" cy="344709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8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005396A-C88C-4968-AA9B-314BF9146D5B}"/>
                </a:ext>
              </a:extLst>
            </p:cNvPr>
            <p:cNvSpPr/>
            <p:nvPr/>
          </p:nvSpPr>
          <p:spPr>
            <a:xfrm>
              <a:off x="3174522" y="3604793"/>
              <a:ext cx="972000" cy="5555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8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Core Library</a:t>
              </a:r>
              <a:endParaRPr lang="ko-KR" altLang="en-US" sz="8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BC5A94B-E30E-4365-832A-D48722508FC9}"/>
                </a:ext>
              </a:extLst>
            </p:cNvPr>
            <p:cNvSpPr/>
            <p:nvPr/>
          </p:nvSpPr>
          <p:spPr>
            <a:xfrm>
              <a:off x="3186665" y="2597471"/>
              <a:ext cx="540000" cy="163385"/>
            </a:xfrm>
            <a:prstGeom prst="rect">
              <a:avLst/>
            </a:prstGeom>
            <a:noFill/>
            <a:ln w="19050" cap="flat" cmpd="dbl" algn="ctr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HTML5</a:t>
              </a:r>
              <a:endParaRPr lang="ko-KR" altLang="en-US" sz="8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EFC3A37-5AFF-4163-9700-35080A8EEE4C}"/>
                </a:ext>
              </a:extLst>
            </p:cNvPr>
            <p:cNvSpPr/>
            <p:nvPr/>
          </p:nvSpPr>
          <p:spPr>
            <a:xfrm>
              <a:off x="3724238" y="2597471"/>
              <a:ext cx="684000" cy="163385"/>
            </a:xfrm>
            <a:prstGeom prst="rect">
              <a:avLst/>
            </a:prstGeom>
            <a:noFill/>
            <a:ln w="19050" cap="flat" cmpd="dbl" algn="ctr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Java Script</a:t>
              </a:r>
              <a:endParaRPr lang="ko-KR" altLang="en-US" sz="8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5F51335-4F41-4933-86E7-46BDC4BBB5F0}"/>
                </a:ext>
              </a:extLst>
            </p:cNvPr>
            <p:cNvSpPr/>
            <p:nvPr/>
          </p:nvSpPr>
          <p:spPr>
            <a:xfrm>
              <a:off x="4408807" y="2597471"/>
              <a:ext cx="468000" cy="163385"/>
            </a:xfrm>
            <a:prstGeom prst="rect">
              <a:avLst/>
            </a:prstGeom>
            <a:noFill/>
            <a:ln w="19050" cap="flat" cmpd="dbl" algn="ctr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Image</a:t>
              </a:r>
              <a:endParaRPr lang="ko-KR" altLang="en-US" sz="8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AE1E2A8-365D-43B9-9F99-8430ADCA5E2C}"/>
                </a:ext>
              </a:extLst>
            </p:cNvPr>
            <p:cNvSpPr/>
            <p:nvPr/>
          </p:nvSpPr>
          <p:spPr>
            <a:xfrm>
              <a:off x="4872882" y="2597471"/>
              <a:ext cx="360000" cy="163385"/>
            </a:xfrm>
            <a:prstGeom prst="rect">
              <a:avLst/>
            </a:prstGeom>
            <a:noFill/>
            <a:ln w="19050" cap="flat" cmpd="dbl" algn="ctr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CSS</a:t>
              </a:r>
              <a:endParaRPr lang="ko-KR" altLang="en-US" sz="8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3E28004-6906-449B-AB84-B915B643539B}"/>
                </a:ext>
              </a:extLst>
            </p:cNvPr>
            <p:cNvSpPr/>
            <p:nvPr/>
          </p:nvSpPr>
          <p:spPr>
            <a:xfrm>
              <a:off x="3161522" y="2393468"/>
              <a:ext cx="2088000" cy="163385"/>
            </a:xfrm>
            <a:prstGeom prst="rect">
              <a:avLst/>
            </a:prstGeom>
            <a:solidFill>
              <a:srgbClr val="EEECE1"/>
            </a:solidFill>
            <a:ln w="12700" cap="flat" cmpd="sng" algn="ctr">
              <a:solidFill>
                <a:srgbClr val="EEECE1">
                  <a:lumMod val="7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18000" rIns="18000" anchor="ctr"/>
            <a:lstStyle/>
            <a:p>
              <a:pPr algn="ctr"/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User Interface</a:t>
              </a:r>
              <a:endParaRPr lang="ko-KR" altLang="en-US" sz="8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4829C9E-7439-4CBA-A30B-72A61656098F}"/>
                </a:ext>
              </a:extLst>
            </p:cNvPr>
            <p:cNvSpPr/>
            <p:nvPr/>
          </p:nvSpPr>
          <p:spPr>
            <a:xfrm>
              <a:off x="3174523" y="2842512"/>
              <a:ext cx="2075000" cy="3594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Web-Native</a:t>
              </a:r>
            </a:p>
            <a:p>
              <a:pPr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Interface 1.0</a:t>
              </a:r>
              <a:endParaRPr lang="ko-KR" altLang="en-US" sz="8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56958A2-437F-4BBD-88E9-760F5FF28F38}"/>
                </a:ext>
              </a:extLst>
            </p:cNvPr>
            <p:cNvSpPr/>
            <p:nvPr/>
          </p:nvSpPr>
          <p:spPr>
            <a:xfrm>
              <a:off x="4302244" y="2826235"/>
              <a:ext cx="945120" cy="261415"/>
            </a:xfrm>
            <a:prstGeom prst="rect">
              <a:avLst/>
            </a:prstGeom>
            <a:solidFill>
              <a:srgbClr val="A5A5A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800" b="1" kern="0" dirty="0">
                  <a:solidFill>
                    <a:sysClr val="window" lastClr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Web-Native</a:t>
              </a:r>
            </a:p>
            <a:p>
              <a:pPr algn="ctr" latinLnBrk="0">
                <a:defRPr/>
              </a:pPr>
              <a:r>
                <a:rPr lang="en-US" altLang="ko-KR" sz="800" b="1" kern="0" dirty="0">
                  <a:solidFill>
                    <a:sysClr val="window" lastClr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Interface 2.0</a:t>
              </a:r>
              <a:endParaRPr lang="ko-KR" altLang="en-US" sz="800" b="1" kern="0" dirty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E9EECED-E207-440E-9309-3ABFFCD0C88D}"/>
                </a:ext>
              </a:extLst>
            </p:cNvPr>
            <p:cNvSpPr/>
            <p:nvPr/>
          </p:nvSpPr>
          <p:spPr>
            <a:xfrm>
              <a:off x="3174523" y="3251081"/>
              <a:ext cx="2072841" cy="294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Native Framework</a:t>
              </a:r>
              <a:endParaRPr lang="ko-KR" altLang="en-US" sz="80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28" name="모서리가 둥근 직사각형 44">
              <a:extLst>
                <a:ext uri="{FF2B5EF4-FFF2-40B4-BE49-F238E27FC236}">
                  <a16:creationId xmlns:a16="http://schemas.microsoft.com/office/drawing/2014/main" id="{083E66E7-254B-4989-A682-C1A36E0B1870}"/>
                </a:ext>
              </a:extLst>
            </p:cNvPr>
            <p:cNvSpPr/>
            <p:nvPr/>
          </p:nvSpPr>
          <p:spPr>
            <a:xfrm>
              <a:off x="4296696" y="2826235"/>
              <a:ext cx="939909" cy="261415"/>
            </a:xfrm>
            <a:prstGeom prst="roundRect">
              <a:avLst/>
            </a:prstGeom>
            <a:noFill/>
            <a:ln w="254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8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9" name="아래쪽 화살표 설명선 45">
              <a:extLst>
                <a:ext uri="{FF2B5EF4-FFF2-40B4-BE49-F238E27FC236}">
                  <a16:creationId xmlns:a16="http://schemas.microsoft.com/office/drawing/2014/main" id="{A591E537-10BD-42C5-A432-AB6CFDBDB3BF}"/>
                </a:ext>
              </a:extLst>
            </p:cNvPr>
            <p:cNvSpPr/>
            <p:nvPr/>
          </p:nvSpPr>
          <p:spPr bwMode="auto">
            <a:xfrm>
              <a:off x="4520643" y="3591954"/>
              <a:ext cx="314488" cy="298816"/>
            </a:xfrm>
            <a:prstGeom prst="downArrowCallout">
              <a:avLst>
                <a:gd name="adj1" fmla="val 50000"/>
                <a:gd name="adj2" fmla="val 21282"/>
                <a:gd name="adj3" fmla="val 0"/>
                <a:gd name="adj4" fmla="val 78184"/>
              </a:avLst>
            </a:prstGeom>
            <a:solidFill>
              <a:srgbClr val="4472C4">
                <a:lumMod val="40000"/>
                <a:lumOff val="60000"/>
              </a:srgbClr>
            </a:solidFill>
            <a:ln w="127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000" tIns="46800" rIns="90000" bIns="46800" anchor="ctr"/>
            <a:lstStyle/>
            <a:p>
              <a:pPr algn="ctr"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EXT2</a:t>
              </a:r>
            </a:p>
          </p:txBody>
        </p:sp>
        <p:sp>
          <p:nvSpPr>
            <p:cNvPr id="130" name="아래쪽 화살표 설명선 46">
              <a:extLst>
                <a:ext uri="{FF2B5EF4-FFF2-40B4-BE49-F238E27FC236}">
                  <a16:creationId xmlns:a16="http://schemas.microsoft.com/office/drawing/2014/main" id="{2CC87132-C904-492D-B1A4-CB90F03D1A56}"/>
                </a:ext>
              </a:extLst>
            </p:cNvPr>
            <p:cNvSpPr/>
            <p:nvPr/>
          </p:nvSpPr>
          <p:spPr bwMode="auto">
            <a:xfrm>
              <a:off x="4862591" y="3591954"/>
              <a:ext cx="361929" cy="298816"/>
            </a:xfrm>
            <a:prstGeom prst="downArrowCallout">
              <a:avLst>
                <a:gd name="adj1" fmla="val 50000"/>
                <a:gd name="adj2" fmla="val 21282"/>
                <a:gd name="adj3" fmla="val 0"/>
                <a:gd name="adj4" fmla="val 78184"/>
              </a:avLst>
            </a:prstGeom>
            <a:solidFill>
              <a:srgbClr val="4472C4">
                <a:lumMod val="40000"/>
                <a:lumOff val="60000"/>
              </a:srgbClr>
            </a:solidFill>
            <a:ln w="127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000" tIns="46800" rIns="90000" bIns="46800" anchor="ctr"/>
            <a:lstStyle/>
            <a:p>
              <a:pPr algn="ctr"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EXT1</a:t>
              </a:r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5A042BCA-D29B-407A-ABA4-00E6465F35AA}"/>
                </a:ext>
              </a:extLst>
            </p:cNvPr>
            <p:cNvGrpSpPr/>
            <p:nvPr/>
          </p:nvGrpSpPr>
          <p:grpSpPr>
            <a:xfrm flipH="1">
              <a:off x="4180520" y="3856615"/>
              <a:ext cx="1057704" cy="294092"/>
              <a:chOff x="4658505" y="5085999"/>
              <a:chExt cx="1307119" cy="464493"/>
            </a:xfrm>
          </p:grpSpPr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AFA44BBE-AD1D-401D-BD0F-33909F7137C8}"/>
                  </a:ext>
                </a:extLst>
              </p:cNvPr>
              <p:cNvGrpSpPr/>
              <p:nvPr/>
            </p:nvGrpSpPr>
            <p:grpSpPr>
              <a:xfrm flipH="1">
                <a:off x="4658505" y="5085999"/>
                <a:ext cx="1307119" cy="464493"/>
                <a:chOff x="1839372" y="2485020"/>
                <a:chExt cx="1840975" cy="514350"/>
              </a:xfrm>
              <a:solidFill>
                <a:srgbClr val="FFC000"/>
              </a:solidFill>
            </p:grpSpPr>
            <p:sp>
              <p:nvSpPr>
                <p:cNvPr id="134" name="L 도형 133">
                  <a:extLst>
                    <a:ext uri="{FF2B5EF4-FFF2-40B4-BE49-F238E27FC236}">
                      <a16:creationId xmlns:a16="http://schemas.microsoft.com/office/drawing/2014/main" id="{2E580787-0402-4A03-85DD-03E0AD5F9996}"/>
                    </a:ext>
                  </a:extLst>
                </p:cNvPr>
                <p:cNvSpPr/>
                <p:nvPr/>
              </p:nvSpPr>
              <p:spPr bwMode="auto">
                <a:xfrm>
                  <a:off x="1839372" y="2485020"/>
                  <a:ext cx="691054" cy="514350"/>
                </a:xfrm>
                <a:prstGeom prst="corner">
                  <a:avLst>
                    <a:gd name="adj1" fmla="val 74378"/>
                    <a:gd name="adj2" fmla="val 36499"/>
                  </a:avLst>
                </a:prstGeom>
                <a:grpFill/>
                <a:ln w="12700" cap="rnd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latinLnBrk="0">
                    <a:lnSpc>
                      <a:spcPct val="130000"/>
                    </a:lnSpc>
                    <a:defRPr/>
                  </a:pPr>
                  <a:endParaRPr lang="ko-KR" altLang="en-US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Verdana" pitchFamily="34" charset="0"/>
                  </a:endParaRPr>
                </a:p>
              </p:txBody>
            </p:sp>
            <p:sp>
              <p:nvSpPr>
                <p:cNvPr id="135" name="L 도형 134">
                  <a:extLst>
                    <a:ext uri="{FF2B5EF4-FFF2-40B4-BE49-F238E27FC236}">
                      <a16:creationId xmlns:a16="http://schemas.microsoft.com/office/drawing/2014/main" id="{A719A0A7-6F4B-406A-9AF8-1E0E496A7785}"/>
                    </a:ext>
                  </a:extLst>
                </p:cNvPr>
                <p:cNvSpPr/>
                <p:nvPr/>
              </p:nvSpPr>
              <p:spPr bwMode="auto">
                <a:xfrm>
                  <a:off x="2288480" y="2485020"/>
                  <a:ext cx="698686" cy="514350"/>
                </a:xfrm>
                <a:prstGeom prst="corner">
                  <a:avLst>
                    <a:gd name="adj1" fmla="val 74378"/>
                    <a:gd name="adj2" fmla="val 49677"/>
                  </a:avLst>
                </a:prstGeom>
                <a:grpFill/>
                <a:ln w="12700" cap="rnd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latinLnBrk="0">
                    <a:lnSpc>
                      <a:spcPct val="130000"/>
                    </a:lnSpc>
                    <a:defRPr/>
                  </a:pPr>
                  <a:endParaRPr lang="ko-KR" altLang="en-US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Verdana" pitchFamily="34" charset="0"/>
                  </a:endParaRPr>
                </a:p>
              </p:txBody>
            </p:sp>
            <p:sp>
              <p:nvSpPr>
                <p:cNvPr id="136" name="L 도형 135">
                  <a:extLst>
                    <a:ext uri="{FF2B5EF4-FFF2-40B4-BE49-F238E27FC236}">
                      <a16:creationId xmlns:a16="http://schemas.microsoft.com/office/drawing/2014/main" id="{4F396570-459D-42BF-94A9-77674CF09814}"/>
                    </a:ext>
                  </a:extLst>
                </p:cNvPr>
                <p:cNvSpPr/>
                <p:nvPr/>
              </p:nvSpPr>
              <p:spPr bwMode="auto">
                <a:xfrm>
                  <a:off x="2858280" y="2485020"/>
                  <a:ext cx="704019" cy="514350"/>
                </a:xfrm>
                <a:prstGeom prst="corner">
                  <a:avLst>
                    <a:gd name="adj1" fmla="val 74378"/>
                    <a:gd name="adj2" fmla="val 47899"/>
                  </a:avLst>
                </a:prstGeom>
                <a:grpFill/>
                <a:ln w="12700" cap="rnd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latinLnBrk="0">
                    <a:lnSpc>
                      <a:spcPct val="130000"/>
                    </a:lnSpc>
                    <a:defRPr/>
                  </a:pPr>
                  <a:endParaRPr lang="ko-KR" altLang="en-US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Verdana" pitchFamily="34" charset="0"/>
                  </a:endParaRPr>
                </a:p>
              </p:txBody>
            </p:sp>
            <p:sp>
              <p:nvSpPr>
                <p:cNvPr id="137" name="L 도형 136">
                  <a:extLst>
                    <a:ext uri="{FF2B5EF4-FFF2-40B4-BE49-F238E27FC236}">
                      <a16:creationId xmlns:a16="http://schemas.microsoft.com/office/drawing/2014/main" id="{4B3945A5-89DA-4BDB-8DB3-E4CB2577B13F}"/>
                    </a:ext>
                  </a:extLst>
                </p:cNvPr>
                <p:cNvSpPr/>
                <p:nvPr/>
              </p:nvSpPr>
              <p:spPr bwMode="auto">
                <a:xfrm flipH="1">
                  <a:off x="2989292" y="2485020"/>
                  <a:ext cx="691055" cy="514350"/>
                </a:xfrm>
                <a:prstGeom prst="corner">
                  <a:avLst>
                    <a:gd name="adj1" fmla="val 74378"/>
                    <a:gd name="adj2" fmla="val 36499"/>
                  </a:avLst>
                </a:prstGeom>
                <a:grpFill/>
                <a:ln w="12700" cap="rnd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90000" tIns="46800" rIns="90000" bIns="46800" anchor="ctr"/>
                <a:lstStyle/>
                <a:p>
                  <a:pPr latinLnBrk="0">
                    <a:lnSpc>
                      <a:spcPct val="130000"/>
                    </a:lnSpc>
                    <a:defRPr/>
                  </a:pPr>
                  <a:endParaRPr lang="ko-KR" altLang="en-US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Verdana" pitchFamily="34" charset="0"/>
                  </a:endParaRPr>
                </a:p>
              </p:txBody>
            </p:sp>
          </p:grpSp>
          <p:sp>
            <p:nvSpPr>
              <p:cNvPr id="133" name="직사각형 85">
                <a:extLst>
                  <a:ext uri="{FF2B5EF4-FFF2-40B4-BE49-F238E27FC236}">
                    <a16:creationId xmlns:a16="http://schemas.microsoft.com/office/drawing/2014/main" id="{CBF289A7-C03C-41B1-8051-604405447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675440" y="5249057"/>
                <a:ext cx="1290183" cy="281736"/>
              </a:xfrm>
              <a:prstGeom prst="rect">
                <a:avLst/>
              </a:prstGeom>
              <a:noFill/>
              <a:ln w="12700" cap="rnd" algn="ctr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algn="ctr" latinLnBrk="0">
                  <a:lnSpc>
                    <a:spcPct val="130000"/>
                  </a:lnSpc>
                  <a:defRPr/>
                </a:pPr>
                <a:r>
                  <a:rPr lang="en-US" altLang="ko-KR" sz="800" b="1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Verdana" pitchFamily="34" charset="0"/>
                  </a:rPr>
                  <a:t>Plug-in I/F</a:t>
                </a:r>
                <a:endParaRPr lang="ko-KR" altLang="en-US" sz="8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138" name="아래쪽 화살표 설명선 48">
              <a:extLst>
                <a:ext uri="{FF2B5EF4-FFF2-40B4-BE49-F238E27FC236}">
                  <a16:creationId xmlns:a16="http://schemas.microsoft.com/office/drawing/2014/main" id="{B853D3E6-982E-4A3F-A293-D041A64887C5}"/>
                </a:ext>
              </a:extLst>
            </p:cNvPr>
            <p:cNvSpPr/>
            <p:nvPr/>
          </p:nvSpPr>
          <p:spPr bwMode="auto">
            <a:xfrm rot="19334423">
              <a:off x="4164811" y="3570446"/>
              <a:ext cx="320987" cy="298816"/>
            </a:xfrm>
            <a:prstGeom prst="downArrowCallout">
              <a:avLst>
                <a:gd name="adj1" fmla="val 50000"/>
                <a:gd name="adj2" fmla="val 21282"/>
                <a:gd name="adj3" fmla="val 0"/>
                <a:gd name="adj4" fmla="val 78184"/>
              </a:avLst>
            </a:prstGeom>
            <a:solidFill>
              <a:srgbClr val="70AD47">
                <a:lumMod val="60000"/>
                <a:lumOff val="40000"/>
              </a:srgbClr>
            </a:solidFill>
            <a:ln w="12700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000" tIns="46800" rIns="90000" bIns="46800" anchor="ctr"/>
            <a:lstStyle/>
            <a:p>
              <a:pPr algn="ctr" latinLnBrk="0">
                <a:defRPr/>
              </a:pPr>
              <a:r>
                <a: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EXT</a:t>
              </a:r>
            </a:p>
          </p:txBody>
        </p:sp>
        <p:sp>
          <p:nvSpPr>
            <p:cNvPr id="139" name="모서리가 둥근 직사각형 49">
              <a:extLst>
                <a:ext uri="{FF2B5EF4-FFF2-40B4-BE49-F238E27FC236}">
                  <a16:creationId xmlns:a16="http://schemas.microsoft.com/office/drawing/2014/main" id="{A3428024-C4C7-484F-9485-BDF0303828DF}"/>
                </a:ext>
              </a:extLst>
            </p:cNvPr>
            <p:cNvSpPr/>
            <p:nvPr/>
          </p:nvSpPr>
          <p:spPr>
            <a:xfrm>
              <a:off x="4180518" y="3588280"/>
              <a:ext cx="1057706" cy="572020"/>
            </a:xfrm>
            <a:prstGeom prst="roundRect">
              <a:avLst>
                <a:gd name="adj" fmla="val 9223"/>
              </a:avLst>
            </a:prstGeom>
            <a:noFill/>
            <a:ln w="254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8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C1F51438-325C-479B-AD17-2F764B63E7DD}"/>
                </a:ext>
              </a:extLst>
            </p:cNvPr>
            <p:cNvGrpSpPr/>
            <p:nvPr/>
          </p:nvGrpSpPr>
          <p:grpSpPr>
            <a:xfrm>
              <a:off x="6673203" y="2393468"/>
              <a:ext cx="1368000" cy="1797231"/>
              <a:chOff x="4989004" y="2448167"/>
              <a:chExt cx="1368000" cy="198000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A5CFC06-3075-4377-99D5-05F68CD15221}"/>
                  </a:ext>
                </a:extLst>
              </p:cNvPr>
              <p:cNvSpPr/>
              <p:nvPr/>
            </p:nvSpPr>
            <p:spPr>
              <a:xfrm>
                <a:off x="4989004" y="2448167"/>
                <a:ext cx="1368000" cy="19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lIns="18000" rIns="18000"/>
              <a:lstStyle/>
              <a:p>
                <a:pPr algn="ctr" latinLnBrk="0">
                  <a:defRPr/>
                </a:pPr>
                <a:r>
                  <a:rPr lang="en-US" altLang="ko-KR" sz="800" b="1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Business Workflow</a:t>
                </a:r>
                <a:endParaRPr lang="ko-KR" altLang="en-US" sz="8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1F508A79-29D5-4524-9E92-81E44A0B434F}"/>
                  </a:ext>
                </a:extLst>
              </p:cNvPr>
              <p:cNvSpPr/>
              <p:nvPr/>
            </p:nvSpPr>
            <p:spPr>
              <a:xfrm>
                <a:off x="5045493" y="2771091"/>
                <a:ext cx="1260000" cy="21600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Request Mapping </a:t>
                </a:r>
                <a:endParaRPr lang="ko-KR" altLang="en-US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FAE3956C-E880-42CC-AAC6-0D2BDF73DAEA}"/>
                  </a:ext>
                </a:extLst>
              </p:cNvPr>
              <p:cNvSpPr/>
              <p:nvPr/>
            </p:nvSpPr>
            <p:spPr>
              <a:xfrm>
                <a:off x="5045389" y="3212767"/>
                <a:ext cx="1260000" cy="21600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Legacy Integration</a:t>
                </a:r>
                <a:endParaRPr lang="ko-KR" altLang="en-US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D8B85D04-B8AF-459A-9B5A-548FB717C4A0}"/>
                  </a:ext>
                </a:extLst>
              </p:cNvPr>
              <p:cNvSpPr/>
              <p:nvPr/>
            </p:nvSpPr>
            <p:spPr>
              <a:xfrm>
                <a:off x="5045389" y="3654443"/>
                <a:ext cx="1260000" cy="21600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 Merge/Transform</a:t>
                </a:r>
                <a:endParaRPr lang="ko-KR" altLang="en-US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F3407F0A-7E9C-4C03-8916-D0A481BF53F4}"/>
                  </a:ext>
                </a:extLst>
              </p:cNvPr>
              <p:cNvSpPr/>
              <p:nvPr/>
            </p:nvSpPr>
            <p:spPr>
              <a:xfrm>
                <a:off x="5045389" y="4096118"/>
                <a:ext cx="1260000" cy="21600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Response Generation</a:t>
                </a:r>
                <a:endParaRPr lang="ko-KR" altLang="en-US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2D83B8CD-7EA2-4DE9-BFD6-AF3516FFC804}"/>
                  </a:ext>
                </a:extLst>
              </p:cNvPr>
              <p:cNvCxnSpPr>
                <a:stCxn id="147" idx="2"/>
                <a:endCxn id="155" idx="0"/>
              </p:cNvCxnSpPr>
              <p:nvPr/>
            </p:nvCxnSpPr>
            <p:spPr>
              <a:xfrm flipH="1">
                <a:off x="5675389" y="2987091"/>
                <a:ext cx="104" cy="225676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E16B7B4D-0175-48E3-95C0-AD314A87E1B8}"/>
                  </a:ext>
                </a:extLst>
              </p:cNvPr>
              <p:cNvCxnSpPr>
                <a:stCxn id="155" idx="2"/>
                <a:endCxn id="156" idx="0"/>
              </p:cNvCxnSpPr>
              <p:nvPr/>
            </p:nvCxnSpPr>
            <p:spPr>
              <a:xfrm>
                <a:off x="5675389" y="3428767"/>
                <a:ext cx="0" cy="225676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40CD105-7F33-4231-9904-700DCC7AF295}"/>
                  </a:ext>
                </a:extLst>
              </p:cNvPr>
              <p:cNvCxnSpPr>
                <a:stCxn id="156" idx="2"/>
                <a:endCxn id="157" idx="0"/>
              </p:cNvCxnSpPr>
              <p:nvPr/>
            </p:nvCxnSpPr>
            <p:spPr>
              <a:xfrm>
                <a:off x="5675389" y="3870443"/>
                <a:ext cx="0" cy="22567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55E7F61B-8678-42F8-99F0-E2B4D888A0E3}"/>
                </a:ext>
              </a:extLst>
            </p:cNvPr>
            <p:cNvGrpSpPr/>
            <p:nvPr/>
          </p:nvGrpSpPr>
          <p:grpSpPr>
            <a:xfrm>
              <a:off x="8094937" y="2393468"/>
              <a:ext cx="828092" cy="1797231"/>
              <a:chOff x="6429164" y="2448167"/>
              <a:chExt cx="828092" cy="1980000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BB7B1F5D-C080-4956-9798-2A7F48AC99D9}"/>
                  </a:ext>
                </a:extLst>
              </p:cNvPr>
              <p:cNvSpPr/>
              <p:nvPr/>
            </p:nvSpPr>
            <p:spPr>
              <a:xfrm>
                <a:off x="6429164" y="2448167"/>
                <a:ext cx="828092" cy="19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lIns="18000" rIns="18000"/>
              <a:lstStyle/>
              <a:p>
                <a:pPr algn="ctr" latinLnBrk="0">
                  <a:defRPr/>
                </a:pPr>
                <a:r>
                  <a:rPr lang="en-US" altLang="ko-KR" sz="800" b="1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Legacy</a:t>
                </a:r>
              </a:p>
              <a:p>
                <a:pPr algn="ctr" latinLnBrk="0">
                  <a:defRPr/>
                </a:pPr>
                <a:r>
                  <a:rPr lang="en-US" altLang="ko-KR" sz="800" b="1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Adapter</a:t>
                </a:r>
                <a:endParaRPr lang="ko-KR" altLang="en-US" sz="8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  <p:sp>
            <p:nvSpPr>
              <p:cNvPr id="175" name="모서리가 둥근 직사각형 269">
                <a:extLst>
                  <a:ext uri="{FF2B5EF4-FFF2-40B4-BE49-F238E27FC236}">
                    <a16:creationId xmlns:a16="http://schemas.microsoft.com/office/drawing/2014/main" id="{A9B4D0BD-1AF2-414E-9015-5FC6BD93B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5554" y="2771092"/>
                <a:ext cx="716541" cy="252000"/>
              </a:xfrm>
              <a:prstGeom prst="roundRect">
                <a:avLst>
                  <a:gd name="adj" fmla="val 16667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SAP</a:t>
                </a:r>
                <a:endParaRPr lang="ko-KR" altLang="en-US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  <p:sp>
            <p:nvSpPr>
              <p:cNvPr id="176" name="모서리가 둥근 직사각형 269">
                <a:extLst>
                  <a:ext uri="{FF2B5EF4-FFF2-40B4-BE49-F238E27FC236}">
                    <a16:creationId xmlns:a16="http://schemas.microsoft.com/office/drawing/2014/main" id="{A0A46365-6BCE-45A7-99A7-397E508BA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5554" y="3093349"/>
                <a:ext cx="716541" cy="252000"/>
              </a:xfrm>
              <a:prstGeom prst="roundRect">
                <a:avLst>
                  <a:gd name="adj" fmla="val 16667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SOAP</a:t>
                </a:r>
                <a:endParaRPr lang="ko-KR" altLang="en-US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  <p:sp>
            <p:nvSpPr>
              <p:cNvPr id="177" name="모서리가 둥근 직사각형 269">
                <a:extLst>
                  <a:ext uri="{FF2B5EF4-FFF2-40B4-BE49-F238E27FC236}">
                    <a16:creationId xmlns:a16="http://schemas.microsoft.com/office/drawing/2014/main" id="{5D03A741-FC63-4763-BBF7-EFA79381A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5076" y="4060118"/>
                <a:ext cx="716541" cy="252000"/>
              </a:xfrm>
              <a:prstGeom prst="roundRect">
                <a:avLst>
                  <a:gd name="adj" fmla="val 16667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en-US" altLang="ko-KR" sz="800" kern="0" dirty="0" err="1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RESTful</a:t>
                </a: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 XML</a:t>
                </a:r>
                <a:endParaRPr lang="ko-KR" altLang="en-US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  <p:sp>
            <p:nvSpPr>
              <p:cNvPr id="178" name="모서리가 둥근 직사각형 269">
                <a:extLst>
                  <a:ext uri="{FF2B5EF4-FFF2-40B4-BE49-F238E27FC236}">
                    <a16:creationId xmlns:a16="http://schemas.microsoft.com/office/drawing/2014/main" id="{4143904B-67B5-4200-99E4-C439F614E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4939" y="3415606"/>
                <a:ext cx="716541" cy="252000"/>
              </a:xfrm>
              <a:prstGeom prst="roundRect">
                <a:avLst>
                  <a:gd name="adj" fmla="val 16667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TCP/IP Library</a:t>
                </a:r>
                <a:endParaRPr lang="ko-KR" altLang="en-US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  <p:sp>
            <p:nvSpPr>
              <p:cNvPr id="179" name="모서리가 둥근 직사각형 269">
                <a:extLst>
                  <a:ext uri="{FF2B5EF4-FFF2-40B4-BE49-F238E27FC236}">
                    <a16:creationId xmlns:a16="http://schemas.microsoft.com/office/drawing/2014/main" id="{5AA7D6D8-8A0E-4E7E-8F07-7D8C53BCE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9218" y="3737863"/>
                <a:ext cx="716541" cy="252000"/>
              </a:xfrm>
              <a:prstGeom prst="roundRect">
                <a:avLst>
                  <a:gd name="adj" fmla="val 16667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DB</a:t>
                </a:r>
                <a:endParaRPr lang="ko-KR" altLang="en-US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EB569F4F-D394-4B90-9104-F53570620448}"/>
                </a:ext>
              </a:extLst>
            </p:cNvPr>
            <p:cNvGrpSpPr/>
            <p:nvPr/>
          </p:nvGrpSpPr>
          <p:grpSpPr>
            <a:xfrm>
              <a:off x="5719468" y="2393468"/>
              <a:ext cx="900000" cy="1797231"/>
              <a:chOff x="4053695" y="2448167"/>
              <a:chExt cx="900000" cy="1980000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8815D31D-BB99-4562-91A9-72854ABB4126}"/>
                  </a:ext>
                </a:extLst>
              </p:cNvPr>
              <p:cNvSpPr/>
              <p:nvPr/>
            </p:nvSpPr>
            <p:spPr>
              <a:xfrm>
                <a:off x="4053695" y="2448167"/>
                <a:ext cx="900000" cy="19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lIns="18000" rIns="18000"/>
              <a:lstStyle/>
              <a:p>
                <a:pPr algn="ctr" latinLnBrk="0">
                  <a:defRPr/>
                </a:pPr>
                <a:r>
                  <a:rPr lang="en-US" altLang="ko-KR" sz="800" b="1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Client API</a:t>
                </a:r>
                <a:endParaRPr lang="ko-KR" altLang="en-US" sz="800" b="1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  <p:sp>
            <p:nvSpPr>
              <p:cNvPr id="182" name="AutoShape 130">
                <a:extLst>
                  <a:ext uri="{FF2B5EF4-FFF2-40B4-BE49-F238E27FC236}">
                    <a16:creationId xmlns:a16="http://schemas.microsoft.com/office/drawing/2014/main" id="{A810FBB2-4293-49F3-B0F3-8F4400AF7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845" y="2771092"/>
                <a:ext cx="756000" cy="144000"/>
              </a:xfrm>
              <a:prstGeom prst="roundRect">
                <a:avLst>
                  <a:gd name="adj" fmla="val 10738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ko-KR" altLang="en-US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서비스 로그인</a:t>
                </a:r>
                <a:endPara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  <p:sp>
            <p:nvSpPr>
              <p:cNvPr id="183" name="AutoShape 130">
                <a:extLst>
                  <a:ext uri="{FF2B5EF4-FFF2-40B4-BE49-F238E27FC236}">
                    <a16:creationId xmlns:a16="http://schemas.microsoft.com/office/drawing/2014/main" id="{5AE204F2-622F-412A-9EF9-83DF6BA7B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845" y="3200302"/>
                <a:ext cx="756000" cy="144000"/>
              </a:xfrm>
              <a:prstGeom prst="roundRect">
                <a:avLst>
                  <a:gd name="adj" fmla="val 10738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ko-KR" altLang="en-US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버전 체크</a:t>
                </a:r>
                <a:endParaRPr lang="en-US" altLang="ko-KR" sz="800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endParaRPr>
              </a:p>
            </p:txBody>
          </p:sp>
          <p:sp>
            <p:nvSpPr>
              <p:cNvPr id="184" name="AutoShape 130">
                <a:extLst>
                  <a:ext uri="{FF2B5EF4-FFF2-40B4-BE49-F238E27FC236}">
                    <a16:creationId xmlns:a16="http://schemas.microsoft.com/office/drawing/2014/main" id="{3C8FFEDA-B0D7-4C06-99A6-FF86885EA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762" y="3414907"/>
                <a:ext cx="756000" cy="252000"/>
              </a:xfrm>
              <a:prstGeom prst="roundRect">
                <a:avLst>
                  <a:gd name="adj" fmla="val 10738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Security</a:t>
                </a:r>
              </a:p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Filter</a:t>
                </a:r>
              </a:p>
            </p:txBody>
          </p:sp>
          <p:sp>
            <p:nvSpPr>
              <p:cNvPr id="185" name="AutoShape 130">
                <a:extLst>
                  <a:ext uri="{FF2B5EF4-FFF2-40B4-BE49-F238E27FC236}">
                    <a16:creationId xmlns:a16="http://schemas.microsoft.com/office/drawing/2014/main" id="{D3450462-3003-4F9E-A2BC-504E536B8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1191" y="3737512"/>
                <a:ext cx="756000" cy="252000"/>
              </a:xfrm>
              <a:prstGeom prst="roundRect">
                <a:avLst>
                  <a:gd name="adj" fmla="val 10738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File Upload/</a:t>
                </a:r>
              </a:p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Download</a:t>
                </a:r>
              </a:p>
            </p:txBody>
          </p:sp>
          <p:sp>
            <p:nvSpPr>
              <p:cNvPr id="186" name="AutoShape 130">
                <a:extLst>
                  <a:ext uri="{FF2B5EF4-FFF2-40B4-BE49-F238E27FC236}">
                    <a16:creationId xmlns:a16="http://schemas.microsoft.com/office/drawing/2014/main" id="{DD0FBB59-3EFA-4BEC-8F27-7D0DFFF50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755" y="4060118"/>
                <a:ext cx="756000" cy="252000"/>
              </a:xfrm>
              <a:prstGeom prst="roundRect">
                <a:avLst>
                  <a:gd name="adj" fmla="val 10738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Resource</a:t>
                </a:r>
              </a:p>
              <a:p>
                <a:pPr algn="ctr" defTabSz="914284" eaLnBrk="0" latinLnBrk="0" hangingPunct="0">
                  <a:defRPr/>
                </a:pP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Update</a:t>
                </a:r>
              </a:p>
            </p:txBody>
          </p:sp>
          <p:sp>
            <p:nvSpPr>
              <p:cNvPr id="187" name="AutoShape 130">
                <a:extLst>
                  <a:ext uri="{FF2B5EF4-FFF2-40B4-BE49-F238E27FC236}">
                    <a16:creationId xmlns:a16="http://schemas.microsoft.com/office/drawing/2014/main" id="{D7E544D4-0670-494F-94E1-95423CC96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845" y="2985697"/>
                <a:ext cx="756000" cy="144000"/>
              </a:xfrm>
              <a:prstGeom prst="roundRect">
                <a:avLst>
                  <a:gd name="adj" fmla="val 10738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36000" rIns="36000" bIns="36000" anchor="ctr"/>
              <a:lstStyle/>
              <a:p>
                <a:pPr algn="ctr" defTabSz="914284" eaLnBrk="0" latinLnBrk="0" hangingPunct="0">
                  <a:defRPr/>
                </a:pPr>
                <a:r>
                  <a:rPr lang="ko-KR" altLang="en-US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서비스 </a:t>
                </a:r>
                <a:r>
                  <a:rPr lang="en-US" altLang="ko-KR" sz="800" kern="0" dirty="0">
                    <a:solidFill>
                      <a:sysClr val="windowText" lastClr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API</a:t>
                </a:r>
              </a:p>
            </p:txBody>
          </p:sp>
        </p:grpSp>
        <p:pic>
          <p:nvPicPr>
            <p:cNvPr id="188" name="Picture 2" descr="SAP">
              <a:extLst>
                <a:ext uri="{FF2B5EF4-FFF2-40B4-BE49-F238E27FC236}">
                  <a16:creationId xmlns:a16="http://schemas.microsoft.com/office/drawing/2014/main" id="{C0EE40BA-0BE9-441F-9F8F-7A1C36B2D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9901" y="2416697"/>
              <a:ext cx="432001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3">
              <a:extLst>
                <a:ext uri="{FF2B5EF4-FFF2-40B4-BE49-F238E27FC236}">
                  <a16:creationId xmlns:a16="http://schemas.microsoft.com/office/drawing/2014/main" id="{8DFEEB76-9483-4414-923C-A4823320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1321" y="3821199"/>
              <a:ext cx="228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" name="Picture 4">
              <a:extLst>
                <a:ext uri="{FF2B5EF4-FFF2-40B4-BE49-F238E27FC236}">
                  <a16:creationId xmlns:a16="http://schemas.microsoft.com/office/drawing/2014/main" id="{CBA9B4E1-BA22-4719-A2C1-A3D1B623D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50" y="3821199"/>
              <a:ext cx="228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1" name="Picture 5">
              <a:extLst>
                <a:ext uri="{FF2B5EF4-FFF2-40B4-BE49-F238E27FC236}">
                  <a16:creationId xmlns:a16="http://schemas.microsoft.com/office/drawing/2014/main" id="{A1732234-8597-4D5E-ADE3-22D555B3F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9379" y="3821199"/>
              <a:ext cx="228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2" name="Picture 6">
              <a:extLst>
                <a:ext uri="{FF2B5EF4-FFF2-40B4-BE49-F238E27FC236}">
                  <a16:creationId xmlns:a16="http://schemas.microsoft.com/office/drawing/2014/main" id="{5A5141EB-EA18-4CE0-8D53-EB977BF73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3409" y="3821199"/>
              <a:ext cx="228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3" name="Picture 7">
              <a:extLst>
                <a:ext uri="{FF2B5EF4-FFF2-40B4-BE49-F238E27FC236}">
                  <a16:creationId xmlns:a16="http://schemas.microsoft.com/office/drawing/2014/main" id="{39186CF7-E863-44B2-96A8-80AA9155D5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399901" y="2697672"/>
              <a:ext cx="540000" cy="201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" name="Picture 8">
              <a:extLst>
                <a:ext uri="{FF2B5EF4-FFF2-40B4-BE49-F238E27FC236}">
                  <a16:creationId xmlns:a16="http://schemas.microsoft.com/office/drawing/2014/main" id="{F7C3B293-9880-48FC-9A9A-F49FFC023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9700" y="2692582"/>
              <a:ext cx="396000" cy="306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10">
              <a:extLst>
                <a:ext uri="{FF2B5EF4-FFF2-40B4-BE49-F238E27FC236}">
                  <a16:creationId xmlns:a16="http://schemas.microsoft.com/office/drawing/2014/main" id="{F25A66D9-CF17-42D1-A7C6-6810D5D3F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1949" y="2399925"/>
              <a:ext cx="504000" cy="26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2" name="Picture 12" descr="Microsoft">
              <a:extLst>
                <a:ext uri="{FF2B5EF4-FFF2-40B4-BE49-F238E27FC236}">
                  <a16:creationId xmlns:a16="http://schemas.microsoft.com/office/drawing/2014/main" id="{7C56F94D-E177-457F-BCBA-8CD2E43C0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9719" y="3045459"/>
              <a:ext cx="936000" cy="19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13">
              <a:extLst>
                <a:ext uri="{FF2B5EF4-FFF2-40B4-BE49-F238E27FC236}">
                  <a16:creationId xmlns:a16="http://schemas.microsoft.com/office/drawing/2014/main" id="{FF524310-B60C-4105-95E1-809FEBE97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2424" y="3563804"/>
              <a:ext cx="540000" cy="217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68425299-5775-4AB2-B33B-C86B7C5A96F3}"/>
                </a:ext>
              </a:extLst>
            </p:cNvPr>
            <p:cNvGrpSpPr/>
            <p:nvPr/>
          </p:nvGrpSpPr>
          <p:grpSpPr>
            <a:xfrm>
              <a:off x="5380748" y="2078980"/>
              <a:ext cx="239607" cy="1018148"/>
              <a:chOff x="4275911" y="2729654"/>
              <a:chExt cx="289924" cy="1208481"/>
            </a:xfrm>
          </p:grpSpPr>
          <p:sp>
            <p:nvSpPr>
              <p:cNvPr id="219" name="순서도: 처리 218">
                <a:extLst>
                  <a:ext uri="{FF2B5EF4-FFF2-40B4-BE49-F238E27FC236}">
                    <a16:creationId xmlns:a16="http://schemas.microsoft.com/office/drawing/2014/main" id="{774BA3DD-7780-4DD6-99B3-F975D6B4EBEB}"/>
                  </a:ext>
                </a:extLst>
              </p:cNvPr>
              <p:cNvSpPr/>
              <p:nvPr/>
            </p:nvSpPr>
            <p:spPr>
              <a:xfrm>
                <a:off x="4275911" y="2729654"/>
                <a:ext cx="289924" cy="1041022"/>
              </a:xfrm>
              <a:prstGeom prst="flowChartProcess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1" name="타원 220">
                <a:extLst>
                  <a:ext uri="{FF2B5EF4-FFF2-40B4-BE49-F238E27FC236}">
                    <a16:creationId xmlns:a16="http://schemas.microsoft.com/office/drawing/2014/main" id="{030378DD-BD38-4BFB-B5DF-20A63C410F91}"/>
                  </a:ext>
                </a:extLst>
              </p:cNvPr>
              <p:cNvSpPr/>
              <p:nvPr/>
            </p:nvSpPr>
            <p:spPr>
              <a:xfrm>
                <a:off x="4275911" y="3628970"/>
                <a:ext cx="289924" cy="309165"/>
              </a:xfrm>
              <a:prstGeom prst="ellipse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86CFDE8C-C7A5-4EEE-924D-10C9E57FC12D}"/>
                </a:ext>
              </a:extLst>
            </p:cNvPr>
            <p:cNvGrpSpPr/>
            <p:nvPr/>
          </p:nvGrpSpPr>
          <p:grpSpPr>
            <a:xfrm rot="10800000">
              <a:off x="5381971" y="3282066"/>
              <a:ext cx="239608" cy="1009237"/>
              <a:chOff x="4275911" y="3077283"/>
              <a:chExt cx="289925" cy="860852"/>
            </a:xfrm>
          </p:grpSpPr>
          <p:sp>
            <p:nvSpPr>
              <p:cNvPr id="223" name="순서도: 처리 222">
                <a:extLst>
                  <a:ext uri="{FF2B5EF4-FFF2-40B4-BE49-F238E27FC236}">
                    <a16:creationId xmlns:a16="http://schemas.microsoft.com/office/drawing/2014/main" id="{009D546E-8689-4CB4-8A8F-F30E7DA48D32}"/>
                  </a:ext>
                </a:extLst>
              </p:cNvPr>
              <p:cNvSpPr/>
              <p:nvPr/>
            </p:nvSpPr>
            <p:spPr>
              <a:xfrm>
                <a:off x="4275912" y="3077283"/>
                <a:ext cx="289924" cy="697222"/>
              </a:xfrm>
              <a:prstGeom prst="flowChartProcess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1ECFB4AC-BFB7-4E9F-AF2D-1284F63C3365}"/>
                  </a:ext>
                </a:extLst>
              </p:cNvPr>
              <p:cNvSpPr/>
              <p:nvPr/>
            </p:nvSpPr>
            <p:spPr>
              <a:xfrm>
                <a:off x="4275911" y="3628970"/>
                <a:ext cx="289924" cy="309165"/>
              </a:xfrm>
              <a:prstGeom prst="ellipse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25" name="왼쪽/오른쪽 화살표 95">
              <a:extLst>
                <a:ext uri="{FF2B5EF4-FFF2-40B4-BE49-F238E27FC236}">
                  <a16:creationId xmlns:a16="http://schemas.microsoft.com/office/drawing/2014/main" id="{D4BDAA8A-4D36-47A4-AD54-A166459DC299}"/>
                </a:ext>
              </a:extLst>
            </p:cNvPr>
            <p:cNvSpPr/>
            <p:nvPr/>
          </p:nvSpPr>
          <p:spPr>
            <a:xfrm>
              <a:off x="5417730" y="3141269"/>
              <a:ext cx="180000" cy="108000"/>
            </a:xfrm>
            <a:prstGeom prst="left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EACBE8EC-CC48-4D40-94E6-91FBB7013AD2}"/>
                </a:ext>
              </a:extLst>
            </p:cNvPr>
            <p:cNvGrpSpPr/>
            <p:nvPr/>
          </p:nvGrpSpPr>
          <p:grpSpPr>
            <a:xfrm>
              <a:off x="9028439" y="2078980"/>
              <a:ext cx="239607" cy="1018148"/>
              <a:chOff x="4275911" y="2729654"/>
              <a:chExt cx="289924" cy="1208481"/>
            </a:xfrm>
          </p:grpSpPr>
          <p:sp>
            <p:nvSpPr>
              <p:cNvPr id="227" name="순서도: 처리 226">
                <a:extLst>
                  <a:ext uri="{FF2B5EF4-FFF2-40B4-BE49-F238E27FC236}">
                    <a16:creationId xmlns:a16="http://schemas.microsoft.com/office/drawing/2014/main" id="{30A97308-5655-48BF-A86E-6F584916C119}"/>
                  </a:ext>
                </a:extLst>
              </p:cNvPr>
              <p:cNvSpPr/>
              <p:nvPr/>
            </p:nvSpPr>
            <p:spPr>
              <a:xfrm>
                <a:off x="4275911" y="2729654"/>
                <a:ext cx="289924" cy="1041022"/>
              </a:xfrm>
              <a:prstGeom prst="flowChartProcess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27681B90-F1AA-4453-B64E-D81A822ED6CE}"/>
                  </a:ext>
                </a:extLst>
              </p:cNvPr>
              <p:cNvSpPr/>
              <p:nvPr/>
            </p:nvSpPr>
            <p:spPr>
              <a:xfrm>
                <a:off x="4275911" y="3628970"/>
                <a:ext cx="289924" cy="309165"/>
              </a:xfrm>
              <a:prstGeom prst="ellipse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FA3217B7-4B67-466B-B94A-B5BBB70C4A16}"/>
                </a:ext>
              </a:extLst>
            </p:cNvPr>
            <p:cNvGrpSpPr/>
            <p:nvPr/>
          </p:nvGrpSpPr>
          <p:grpSpPr>
            <a:xfrm rot="10800000">
              <a:off x="9029662" y="3282066"/>
              <a:ext cx="239608" cy="1009237"/>
              <a:chOff x="4275911" y="3077283"/>
              <a:chExt cx="289925" cy="860852"/>
            </a:xfrm>
          </p:grpSpPr>
          <p:sp>
            <p:nvSpPr>
              <p:cNvPr id="230" name="순서도: 처리 229">
                <a:extLst>
                  <a:ext uri="{FF2B5EF4-FFF2-40B4-BE49-F238E27FC236}">
                    <a16:creationId xmlns:a16="http://schemas.microsoft.com/office/drawing/2014/main" id="{C2A1E852-C4C1-4B52-9975-223BC0A99550}"/>
                  </a:ext>
                </a:extLst>
              </p:cNvPr>
              <p:cNvSpPr/>
              <p:nvPr/>
            </p:nvSpPr>
            <p:spPr>
              <a:xfrm>
                <a:off x="4275912" y="3077283"/>
                <a:ext cx="289924" cy="697222"/>
              </a:xfrm>
              <a:prstGeom prst="flowChartProcess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1" name="타원 230">
                <a:extLst>
                  <a:ext uri="{FF2B5EF4-FFF2-40B4-BE49-F238E27FC236}">
                    <a16:creationId xmlns:a16="http://schemas.microsoft.com/office/drawing/2014/main" id="{0FBA0399-7BBE-4197-B21F-F3A059A78D9E}"/>
                  </a:ext>
                </a:extLst>
              </p:cNvPr>
              <p:cNvSpPr/>
              <p:nvPr/>
            </p:nvSpPr>
            <p:spPr>
              <a:xfrm>
                <a:off x="4275911" y="3628970"/>
                <a:ext cx="289924" cy="309165"/>
              </a:xfrm>
              <a:prstGeom prst="ellipse">
                <a:avLst/>
              </a:prstGeom>
              <a:solidFill>
                <a:srgbClr val="FBE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32" name="왼쪽/오른쪽 화살표 95">
              <a:extLst>
                <a:ext uri="{FF2B5EF4-FFF2-40B4-BE49-F238E27FC236}">
                  <a16:creationId xmlns:a16="http://schemas.microsoft.com/office/drawing/2014/main" id="{0D5BC642-F4FF-4B94-AB61-C3BDBD25735F}"/>
                </a:ext>
              </a:extLst>
            </p:cNvPr>
            <p:cNvSpPr/>
            <p:nvPr/>
          </p:nvSpPr>
          <p:spPr>
            <a:xfrm>
              <a:off x="9065421" y="3141269"/>
              <a:ext cx="180000" cy="108000"/>
            </a:xfrm>
            <a:prstGeom prst="left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839508"/>
            <a:ext cx="1412270" cy="307777"/>
            <a:chOff x="454416" y="1472939"/>
            <a:chExt cx="1412270" cy="307777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12442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구성도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96328" y="1543556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/>
          <p:cNvSpPr/>
          <p:nvPr/>
        </p:nvSpPr>
        <p:spPr>
          <a:xfrm>
            <a:off x="645068" y="1176971"/>
            <a:ext cx="10644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One Source Multi Use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 기반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하나의 소스로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iOS, Android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APP, Web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쉽게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운영할 수 있도록 돕는 플랫폼입니다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1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103494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2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시스템 구성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839508"/>
            <a:ext cx="1025946" cy="307777"/>
            <a:chOff x="454416" y="1472939"/>
            <a:chExt cx="1025946" cy="307777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85792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아키텍처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96328" y="1667381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/>
          <p:cNvSpPr/>
          <p:nvPr/>
        </p:nvSpPr>
        <p:spPr>
          <a:xfrm>
            <a:off x="645068" y="1119821"/>
            <a:ext cx="10644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전자정부 프레임워크와 호환 및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Server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통합개발환경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(IDE),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Browser emulator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로 구성 되어 있으며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기업 환경에 따라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Template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Plug-in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을 제공합니다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E4C0A28-D2A2-304D-8BB6-41F0F8AE5E39}"/>
              </a:ext>
            </a:extLst>
          </p:cNvPr>
          <p:cNvSpPr/>
          <p:nvPr/>
        </p:nvSpPr>
        <p:spPr>
          <a:xfrm>
            <a:off x="1036413" y="2192975"/>
            <a:ext cx="3196974" cy="307269"/>
          </a:xfrm>
          <a:prstGeom prst="rect">
            <a:avLst/>
          </a:prstGeom>
          <a:solidFill>
            <a:srgbClr val="F7BFCE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ko-KR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Interface</a:t>
            </a:r>
            <a:endParaRPr lang="ko-KR" altLang="en-US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87F969B-D007-AA4A-BBB5-F41E39EDE253}"/>
              </a:ext>
            </a:extLst>
          </p:cNvPr>
          <p:cNvSpPr/>
          <p:nvPr/>
        </p:nvSpPr>
        <p:spPr>
          <a:xfrm>
            <a:off x="1036413" y="3591800"/>
            <a:ext cx="3196974" cy="3840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Native 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</a:p>
        </p:txBody>
      </p:sp>
      <p:sp>
        <p:nvSpPr>
          <p:cNvPr id="115" name="사다리꼴 186">
            <a:extLst>
              <a:ext uri="{FF2B5EF4-FFF2-40B4-BE49-F238E27FC236}">
                <a16:creationId xmlns:a16="http://schemas.microsoft.com/office/drawing/2014/main" id="{3D7ACAA4-9D75-E649-9AD5-258489DFD4D9}"/>
              </a:ext>
            </a:extLst>
          </p:cNvPr>
          <p:cNvSpPr/>
          <p:nvPr/>
        </p:nvSpPr>
        <p:spPr>
          <a:xfrm rot="10800000">
            <a:off x="941147" y="4736380"/>
            <a:ext cx="3387504" cy="829460"/>
          </a:xfrm>
          <a:prstGeom prst="trapezoid">
            <a:avLst>
              <a:gd name="adj" fmla="val 58424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아래쪽 화살표 설명선 51">
            <a:extLst>
              <a:ext uri="{FF2B5EF4-FFF2-40B4-BE49-F238E27FC236}">
                <a16:creationId xmlns:a16="http://schemas.microsoft.com/office/drawing/2014/main" id="{B823C451-1B6B-AF40-9FBA-299F708885E3}"/>
              </a:ext>
            </a:extLst>
          </p:cNvPr>
          <p:cNvSpPr/>
          <p:nvPr/>
        </p:nvSpPr>
        <p:spPr bwMode="auto">
          <a:xfrm>
            <a:off x="2998499" y="4087828"/>
            <a:ext cx="362702" cy="591124"/>
          </a:xfrm>
          <a:prstGeom prst="downArrowCallout">
            <a:avLst>
              <a:gd name="adj1" fmla="val 50000"/>
              <a:gd name="adj2" fmla="val 21282"/>
              <a:gd name="adj3" fmla="val 0"/>
              <a:gd name="adj4" fmla="val 78184"/>
            </a:avLst>
          </a:prstGeom>
          <a:solidFill>
            <a:schemeClr val="accent5">
              <a:lumMod val="40000"/>
              <a:lumOff val="60000"/>
            </a:schemeClr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EXT3</a:t>
            </a:r>
          </a:p>
        </p:txBody>
      </p:sp>
      <p:sp>
        <p:nvSpPr>
          <p:cNvPr id="118" name="아래쪽 화살표 설명선 52">
            <a:extLst>
              <a:ext uri="{FF2B5EF4-FFF2-40B4-BE49-F238E27FC236}">
                <a16:creationId xmlns:a16="http://schemas.microsoft.com/office/drawing/2014/main" id="{FAF93BEE-C742-C94C-8EBC-BC5CF6545666}"/>
              </a:ext>
            </a:extLst>
          </p:cNvPr>
          <p:cNvSpPr/>
          <p:nvPr/>
        </p:nvSpPr>
        <p:spPr bwMode="auto">
          <a:xfrm>
            <a:off x="3408551" y="4087828"/>
            <a:ext cx="378004" cy="591124"/>
          </a:xfrm>
          <a:prstGeom prst="downArrowCallout">
            <a:avLst>
              <a:gd name="adj1" fmla="val 50000"/>
              <a:gd name="adj2" fmla="val 21282"/>
              <a:gd name="adj3" fmla="val 0"/>
              <a:gd name="adj4" fmla="val 78184"/>
            </a:avLst>
          </a:prstGeom>
          <a:solidFill>
            <a:schemeClr val="accent5">
              <a:lumMod val="40000"/>
              <a:lumOff val="60000"/>
            </a:schemeClr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EXT2</a:t>
            </a:r>
          </a:p>
        </p:txBody>
      </p:sp>
      <p:sp>
        <p:nvSpPr>
          <p:cNvPr id="119" name="아래쪽 화살표 설명선 54">
            <a:extLst>
              <a:ext uri="{FF2B5EF4-FFF2-40B4-BE49-F238E27FC236}">
                <a16:creationId xmlns:a16="http://schemas.microsoft.com/office/drawing/2014/main" id="{BC3F617B-28BA-AD42-BAE6-833132B58D3F}"/>
              </a:ext>
            </a:extLst>
          </p:cNvPr>
          <p:cNvSpPr/>
          <p:nvPr/>
        </p:nvSpPr>
        <p:spPr bwMode="auto">
          <a:xfrm>
            <a:off x="3833904" y="4087828"/>
            <a:ext cx="349146" cy="591124"/>
          </a:xfrm>
          <a:prstGeom prst="downArrowCallout">
            <a:avLst>
              <a:gd name="adj1" fmla="val 65422"/>
              <a:gd name="adj2" fmla="val 23799"/>
              <a:gd name="adj3" fmla="val 0"/>
              <a:gd name="adj4" fmla="val 79726"/>
            </a:avLst>
          </a:prstGeom>
          <a:solidFill>
            <a:schemeClr val="accent5">
              <a:lumMod val="40000"/>
              <a:lumOff val="60000"/>
            </a:schemeClr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EXT1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96B53E8-D05D-4846-9EEE-1FB99B1E7A4D}"/>
              </a:ext>
            </a:extLst>
          </p:cNvPr>
          <p:cNvGrpSpPr/>
          <p:nvPr/>
        </p:nvGrpSpPr>
        <p:grpSpPr>
          <a:xfrm flipH="1">
            <a:off x="2607341" y="4657794"/>
            <a:ext cx="1618906" cy="465249"/>
            <a:chOff x="4305197" y="5083503"/>
            <a:chExt cx="1622794" cy="466988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1EC8D502-0F88-9248-A4FF-094F3866CE97}"/>
                </a:ext>
              </a:extLst>
            </p:cNvPr>
            <p:cNvGrpSpPr/>
            <p:nvPr/>
          </p:nvGrpSpPr>
          <p:grpSpPr>
            <a:xfrm flipH="1">
              <a:off x="4305197" y="5083503"/>
              <a:ext cx="1622794" cy="466988"/>
              <a:chOff x="1892374" y="2482257"/>
              <a:chExt cx="2285577" cy="517113"/>
            </a:xfrm>
            <a:solidFill>
              <a:srgbClr val="FFC000"/>
            </a:solidFill>
          </p:grpSpPr>
          <p:sp>
            <p:nvSpPr>
              <p:cNvPr id="184" name="L 도형 183">
                <a:extLst>
                  <a:ext uri="{FF2B5EF4-FFF2-40B4-BE49-F238E27FC236}">
                    <a16:creationId xmlns:a16="http://schemas.microsoft.com/office/drawing/2014/main" id="{60F7DDE4-70CC-BC40-B79D-CC12970BF93D}"/>
                  </a:ext>
                </a:extLst>
              </p:cNvPr>
              <p:cNvSpPr/>
              <p:nvPr/>
            </p:nvSpPr>
            <p:spPr bwMode="auto">
              <a:xfrm>
                <a:off x="1892374" y="2485020"/>
                <a:ext cx="691054" cy="514350"/>
              </a:xfrm>
              <a:prstGeom prst="corner">
                <a:avLst>
                  <a:gd name="adj1" fmla="val 74378"/>
                  <a:gd name="adj2" fmla="val 36499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185" name="L 도형 184">
                <a:extLst>
                  <a:ext uri="{FF2B5EF4-FFF2-40B4-BE49-F238E27FC236}">
                    <a16:creationId xmlns:a16="http://schemas.microsoft.com/office/drawing/2014/main" id="{BAD968E5-54E7-6946-8B8D-323282862821}"/>
                  </a:ext>
                </a:extLst>
              </p:cNvPr>
              <p:cNvSpPr/>
              <p:nvPr/>
            </p:nvSpPr>
            <p:spPr bwMode="auto">
              <a:xfrm>
                <a:off x="2288480" y="2485020"/>
                <a:ext cx="698686" cy="514350"/>
              </a:xfrm>
              <a:prstGeom prst="corner">
                <a:avLst>
                  <a:gd name="adj1" fmla="val 74378"/>
                  <a:gd name="adj2" fmla="val 49677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186" name="L 도형 185">
                <a:extLst>
                  <a:ext uri="{FF2B5EF4-FFF2-40B4-BE49-F238E27FC236}">
                    <a16:creationId xmlns:a16="http://schemas.microsoft.com/office/drawing/2014/main" id="{E4EF3E71-A88E-A749-9809-832B8A51CCBA}"/>
                  </a:ext>
                </a:extLst>
              </p:cNvPr>
              <p:cNvSpPr/>
              <p:nvPr/>
            </p:nvSpPr>
            <p:spPr bwMode="auto">
              <a:xfrm>
                <a:off x="2836176" y="2485020"/>
                <a:ext cx="704020" cy="514350"/>
              </a:xfrm>
              <a:prstGeom prst="corner">
                <a:avLst>
                  <a:gd name="adj1" fmla="val 74378"/>
                  <a:gd name="adj2" fmla="val 47899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187" name="L 도형 186">
                <a:extLst>
                  <a:ext uri="{FF2B5EF4-FFF2-40B4-BE49-F238E27FC236}">
                    <a16:creationId xmlns:a16="http://schemas.microsoft.com/office/drawing/2014/main" id="{8B775C2F-1134-E44A-8D89-ACA463F641E3}"/>
                  </a:ext>
                </a:extLst>
              </p:cNvPr>
              <p:cNvSpPr/>
              <p:nvPr/>
            </p:nvSpPr>
            <p:spPr bwMode="auto">
              <a:xfrm>
                <a:off x="3408216" y="2482257"/>
                <a:ext cx="563244" cy="514350"/>
              </a:xfrm>
              <a:prstGeom prst="corner">
                <a:avLst>
                  <a:gd name="adj1" fmla="val 74378"/>
                  <a:gd name="adj2" fmla="val 62121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188" name="L 도형 187">
                <a:extLst>
                  <a:ext uri="{FF2B5EF4-FFF2-40B4-BE49-F238E27FC236}">
                    <a16:creationId xmlns:a16="http://schemas.microsoft.com/office/drawing/2014/main" id="{DED01C67-38F1-F146-B81D-67F026BCB2A9}"/>
                  </a:ext>
                </a:extLst>
              </p:cNvPr>
              <p:cNvSpPr/>
              <p:nvPr/>
            </p:nvSpPr>
            <p:spPr bwMode="auto">
              <a:xfrm flipH="1">
                <a:off x="3486894" y="2485020"/>
                <a:ext cx="691057" cy="514350"/>
              </a:xfrm>
              <a:prstGeom prst="corner">
                <a:avLst>
                  <a:gd name="adj1" fmla="val 74378"/>
                  <a:gd name="adj2" fmla="val 36499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BD7EF75-760F-C84A-8987-95F415B8A8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17802" y="5249057"/>
              <a:ext cx="1439050" cy="281736"/>
            </a:xfrm>
            <a:prstGeom prst="rect">
              <a:avLst/>
            </a:prstGeom>
            <a:noFill/>
            <a:ln w="12700" cap="rnd" algn="ctr">
              <a:noFill/>
              <a:round/>
              <a:headEnd/>
              <a:tailEnd/>
            </a:ln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Plug-in I/F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</p:grpSp>
      <p:sp>
        <p:nvSpPr>
          <p:cNvPr id="121" name="아래쪽 화살표 설명선 56">
            <a:extLst>
              <a:ext uri="{FF2B5EF4-FFF2-40B4-BE49-F238E27FC236}">
                <a16:creationId xmlns:a16="http://schemas.microsoft.com/office/drawing/2014/main" id="{995BB1FC-F27A-394B-95FB-6349CF15CD57}"/>
              </a:ext>
            </a:extLst>
          </p:cNvPr>
          <p:cNvSpPr/>
          <p:nvPr/>
        </p:nvSpPr>
        <p:spPr bwMode="auto">
          <a:xfrm rot="19334423">
            <a:off x="2558813" y="4045273"/>
            <a:ext cx="370197" cy="591124"/>
          </a:xfrm>
          <a:prstGeom prst="downArrowCallout">
            <a:avLst>
              <a:gd name="adj1" fmla="val 50000"/>
              <a:gd name="adj2" fmla="val 21282"/>
              <a:gd name="adj3" fmla="val 0"/>
              <a:gd name="adj4" fmla="val 78184"/>
            </a:avLst>
          </a:prstGeom>
          <a:solidFill>
            <a:schemeClr val="accent6">
              <a:lumMod val="60000"/>
              <a:lumOff val="40000"/>
            </a:schemeClr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EXT</a:t>
            </a:r>
          </a:p>
        </p:txBody>
      </p:sp>
      <p:sp>
        <p:nvSpPr>
          <p:cNvPr id="122" name="모서리가 둥근 직사각형 69">
            <a:extLst>
              <a:ext uri="{FF2B5EF4-FFF2-40B4-BE49-F238E27FC236}">
                <a16:creationId xmlns:a16="http://schemas.microsoft.com/office/drawing/2014/main" id="{67B943B5-F0FB-A943-9808-6C13A1488DE8}"/>
              </a:ext>
            </a:extLst>
          </p:cNvPr>
          <p:cNvSpPr/>
          <p:nvPr/>
        </p:nvSpPr>
        <p:spPr>
          <a:xfrm>
            <a:off x="2600202" y="4080561"/>
            <a:ext cx="1633184" cy="104248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C4B18DB-9A51-AD4B-954B-8F3E7466BF7F}"/>
              </a:ext>
            </a:extLst>
          </p:cNvPr>
          <p:cNvGrpSpPr/>
          <p:nvPr/>
        </p:nvGrpSpPr>
        <p:grpSpPr>
          <a:xfrm>
            <a:off x="1036413" y="5503193"/>
            <a:ext cx="3196974" cy="729763"/>
            <a:chOff x="524488" y="5499745"/>
            <a:chExt cx="2772000" cy="684000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F86F476-9DC6-9B47-B36A-DBF47C7E7AFC}"/>
                </a:ext>
              </a:extLst>
            </p:cNvPr>
            <p:cNvSpPr/>
            <p:nvPr/>
          </p:nvSpPr>
          <p:spPr>
            <a:xfrm>
              <a:off x="524488" y="5499745"/>
              <a:ext cx="2772000" cy="684000"/>
            </a:xfrm>
            <a:prstGeom prst="rect">
              <a:avLst/>
            </a:prstGeom>
            <a:solidFill>
              <a:srgbClr val="E0E4F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108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Morpheus</a:t>
              </a:r>
            </a:p>
            <a:p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 IDE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55E2941B-AB1E-934B-93C6-DF542F161CC7}"/>
                </a:ext>
              </a:extLst>
            </p:cNvPr>
            <p:cNvGrpSpPr/>
            <p:nvPr/>
          </p:nvGrpSpPr>
          <p:grpSpPr>
            <a:xfrm>
              <a:off x="1618058" y="5555780"/>
              <a:ext cx="1595215" cy="571931"/>
              <a:chOff x="1618058" y="5792311"/>
              <a:chExt cx="1595215" cy="571931"/>
            </a:xfrm>
            <a:solidFill>
              <a:srgbClr val="23408F">
                <a:alpha val="50000"/>
              </a:srgbClr>
            </a:solidFill>
          </p:grpSpPr>
          <p:sp>
            <p:nvSpPr>
              <p:cNvPr id="178" name="모서리가 둥근 직사각형 72">
                <a:extLst>
                  <a:ext uri="{FF2B5EF4-FFF2-40B4-BE49-F238E27FC236}">
                    <a16:creationId xmlns:a16="http://schemas.microsoft.com/office/drawing/2014/main" id="{E127164D-56D6-1E41-BA37-6B2B924FFA39}"/>
                  </a:ext>
                </a:extLst>
              </p:cNvPr>
              <p:cNvSpPr/>
              <p:nvPr/>
            </p:nvSpPr>
            <p:spPr>
              <a:xfrm>
                <a:off x="1618058" y="5792311"/>
                <a:ext cx="756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Wizard</a:t>
                </a:r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9" name="모서리가 둥근 직사각형 73">
                <a:extLst>
                  <a:ext uri="{FF2B5EF4-FFF2-40B4-BE49-F238E27FC236}">
                    <a16:creationId xmlns:a16="http://schemas.microsoft.com/office/drawing/2014/main" id="{FC8BA356-0C4D-554A-950A-674E6488D930}"/>
                  </a:ext>
                </a:extLst>
              </p:cNvPr>
              <p:cNvSpPr/>
              <p:nvPr/>
            </p:nvSpPr>
            <p:spPr>
              <a:xfrm>
                <a:off x="2457273" y="5792311"/>
                <a:ext cx="756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Editor</a:t>
                </a:r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0" name="모서리가 둥근 직사각형 74">
                <a:extLst>
                  <a:ext uri="{FF2B5EF4-FFF2-40B4-BE49-F238E27FC236}">
                    <a16:creationId xmlns:a16="http://schemas.microsoft.com/office/drawing/2014/main" id="{BD52ADFE-C6E1-C448-BA04-E8A083D20601}"/>
                  </a:ext>
                </a:extLst>
              </p:cNvPr>
              <p:cNvSpPr/>
              <p:nvPr/>
            </p:nvSpPr>
            <p:spPr>
              <a:xfrm>
                <a:off x="1618058" y="6112242"/>
                <a:ext cx="756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Emulator</a:t>
                </a:r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1" name="모서리가 둥근 직사각형 75">
                <a:extLst>
                  <a:ext uri="{FF2B5EF4-FFF2-40B4-BE49-F238E27FC236}">
                    <a16:creationId xmlns:a16="http://schemas.microsoft.com/office/drawing/2014/main" id="{CCE9B8DE-1AF1-E748-B8F6-6C8989AD322A}"/>
                  </a:ext>
                </a:extLst>
              </p:cNvPr>
              <p:cNvSpPr/>
              <p:nvPr/>
            </p:nvSpPr>
            <p:spPr>
              <a:xfrm>
                <a:off x="2457273" y="6112242"/>
                <a:ext cx="756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Debugger</a:t>
                </a:r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26" name="모서리가 둥근 직사각형 114">
            <a:extLst>
              <a:ext uri="{FF2B5EF4-FFF2-40B4-BE49-F238E27FC236}">
                <a16:creationId xmlns:a16="http://schemas.microsoft.com/office/drawing/2014/main" id="{6E886F96-A227-FC4F-877A-DCE23E4DD70A}"/>
              </a:ext>
            </a:extLst>
          </p:cNvPr>
          <p:cNvSpPr/>
          <p:nvPr/>
        </p:nvSpPr>
        <p:spPr>
          <a:xfrm>
            <a:off x="4765811" y="2180031"/>
            <a:ext cx="6560024" cy="298271"/>
          </a:xfrm>
          <a:prstGeom prst="rect">
            <a:avLst/>
          </a:prstGeom>
          <a:solidFill>
            <a:srgbClr val="B4C7E7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ko-KR" sz="11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 &amp;</a:t>
            </a:r>
            <a:r>
              <a:rPr lang="ko-KR" altLang="en-US" sz="11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r>
              <a:rPr lang="ko-KR" altLang="en-US" sz="11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Layer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B5D17001-4D5B-FC41-839D-04FADC2F583D}"/>
              </a:ext>
            </a:extLst>
          </p:cNvPr>
          <p:cNvGrpSpPr/>
          <p:nvPr/>
        </p:nvGrpSpPr>
        <p:grpSpPr>
          <a:xfrm>
            <a:off x="4765811" y="2503777"/>
            <a:ext cx="6559381" cy="1805296"/>
            <a:chOff x="3758138" y="3019402"/>
            <a:chExt cx="5687443" cy="1692087"/>
          </a:xfrm>
        </p:grpSpPr>
        <p:sp>
          <p:nvSpPr>
            <p:cNvPr id="143" name="모서리가 둥근 직사각형 114">
              <a:extLst>
                <a:ext uri="{FF2B5EF4-FFF2-40B4-BE49-F238E27FC236}">
                  <a16:creationId xmlns:a16="http://schemas.microsoft.com/office/drawing/2014/main" id="{ADDBBDFD-6D2D-F846-A9AB-A10CB1BC1C45}"/>
                </a:ext>
              </a:extLst>
            </p:cNvPr>
            <p:cNvSpPr/>
            <p:nvPr/>
          </p:nvSpPr>
          <p:spPr>
            <a:xfrm>
              <a:off x="3758138" y="3019403"/>
              <a:ext cx="2808000" cy="97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 Integration Manager</a:t>
              </a:r>
            </a:p>
          </p:txBody>
        </p: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E7AC78C5-792C-DE49-9D1E-ECEDE1185E69}"/>
                </a:ext>
              </a:extLst>
            </p:cNvPr>
            <p:cNvGrpSpPr/>
            <p:nvPr/>
          </p:nvGrpSpPr>
          <p:grpSpPr>
            <a:xfrm>
              <a:off x="3793025" y="3312451"/>
              <a:ext cx="2733773" cy="288000"/>
              <a:chOff x="3781540" y="3349997"/>
              <a:chExt cx="2733773" cy="180000"/>
            </a:xfrm>
          </p:grpSpPr>
          <p:sp>
            <p:nvSpPr>
              <p:cNvPr id="169" name="AutoShape 17">
                <a:extLst>
                  <a:ext uri="{FF2B5EF4-FFF2-40B4-BE49-F238E27FC236}">
                    <a16:creationId xmlns:a16="http://schemas.microsoft.com/office/drawing/2014/main" id="{00B6BD32-C110-1142-B2D6-0D6115A4F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1540" y="3349997"/>
                <a:ext cx="1332000" cy="180000"/>
              </a:xfrm>
              <a:prstGeom prst="roundRect">
                <a:avLst>
                  <a:gd name="adj" fmla="val 821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 anchor="ctr" anchorCtr="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Deploy</a:t>
                </a:r>
                <a:b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Management</a:t>
                </a:r>
              </a:p>
            </p:txBody>
          </p:sp>
          <p:sp>
            <p:nvSpPr>
              <p:cNvPr id="170" name="AutoShape 17">
                <a:extLst>
                  <a:ext uri="{FF2B5EF4-FFF2-40B4-BE49-F238E27FC236}">
                    <a16:creationId xmlns:a16="http://schemas.microsoft.com/office/drawing/2014/main" id="{36CFA84C-ABE8-3E44-94FE-B429913EB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3313" y="3349997"/>
                <a:ext cx="1332000" cy="180000"/>
              </a:xfrm>
              <a:prstGeom prst="roundRect">
                <a:avLst>
                  <a:gd name="adj" fmla="val 821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 anchor="ctr" anchorCtr="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Security</a:t>
                </a:r>
                <a:b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Management</a:t>
                </a: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9765DB6B-672F-4C4A-8008-8562035E1CC2}"/>
                </a:ext>
              </a:extLst>
            </p:cNvPr>
            <p:cNvGrpSpPr/>
            <p:nvPr/>
          </p:nvGrpSpPr>
          <p:grpSpPr>
            <a:xfrm>
              <a:off x="3793025" y="3667250"/>
              <a:ext cx="2733773" cy="288000"/>
              <a:chOff x="3781540" y="3349997"/>
              <a:chExt cx="2733773" cy="180000"/>
            </a:xfrm>
          </p:grpSpPr>
          <p:sp>
            <p:nvSpPr>
              <p:cNvPr id="167" name="AutoShape 17">
                <a:extLst>
                  <a:ext uri="{FF2B5EF4-FFF2-40B4-BE49-F238E27FC236}">
                    <a16:creationId xmlns:a16="http://schemas.microsoft.com/office/drawing/2014/main" id="{F09C23F0-9277-C447-80CB-096528623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1540" y="3349997"/>
                <a:ext cx="1332000" cy="180000"/>
              </a:xfrm>
              <a:prstGeom prst="roundRect">
                <a:avLst>
                  <a:gd name="adj" fmla="val 821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 anchor="ctr" anchorCtr="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Download</a:t>
                </a:r>
                <a:b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Management</a:t>
                </a:r>
              </a:p>
            </p:txBody>
          </p:sp>
          <p:sp>
            <p:nvSpPr>
              <p:cNvPr id="168" name="AutoShape 17">
                <a:extLst>
                  <a:ext uri="{FF2B5EF4-FFF2-40B4-BE49-F238E27FC236}">
                    <a16:creationId xmlns:a16="http://schemas.microsoft.com/office/drawing/2014/main" id="{1DA052A5-BCB9-844E-8ED7-62CF69CCF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3313" y="3349997"/>
                <a:ext cx="1332000" cy="180000"/>
              </a:xfrm>
              <a:prstGeom prst="roundRect">
                <a:avLst>
                  <a:gd name="adj" fmla="val 821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 anchor="ctr" anchorCtr="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Resource</a:t>
                </a:r>
                <a:b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Management</a:t>
                </a:r>
              </a:p>
            </p:txBody>
          </p:sp>
        </p:grpSp>
        <p:sp>
          <p:nvSpPr>
            <p:cNvPr id="146" name="모서리가 둥근 직사각형 114">
              <a:extLst>
                <a:ext uri="{FF2B5EF4-FFF2-40B4-BE49-F238E27FC236}">
                  <a16:creationId xmlns:a16="http://schemas.microsoft.com/office/drawing/2014/main" id="{45C737B6-92FF-9540-AA4B-DA61045D2E26}"/>
                </a:ext>
              </a:extLst>
            </p:cNvPr>
            <p:cNvSpPr/>
            <p:nvPr/>
          </p:nvSpPr>
          <p:spPr>
            <a:xfrm>
              <a:off x="3758138" y="4058025"/>
              <a:ext cx="2808000" cy="648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App Integrity Manager</a:t>
              </a:r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3D450ED5-D0A2-EF49-8E57-D06E8753FE15}"/>
                </a:ext>
              </a:extLst>
            </p:cNvPr>
            <p:cNvGrpSpPr/>
            <p:nvPr/>
          </p:nvGrpSpPr>
          <p:grpSpPr>
            <a:xfrm>
              <a:off x="3793025" y="4351073"/>
              <a:ext cx="2733773" cy="288000"/>
              <a:chOff x="3781540" y="3349997"/>
              <a:chExt cx="2733773" cy="180000"/>
            </a:xfrm>
          </p:grpSpPr>
          <p:sp>
            <p:nvSpPr>
              <p:cNvPr id="165" name="AutoShape 17">
                <a:extLst>
                  <a:ext uri="{FF2B5EF4-FFF2-40B4-BE49-F238E27FC236}">
                    <a16:creationId xmlns:a16="http://schemas.microsoft.com/office/drawing/2014/main" id="{6C759A6F-CA67-4046-9020-0592B4045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1540" y="3349997"/>
                <a:ext cx="1332000" cy="180000"/>
              </a:xfrm>
              <a:prstGeom prst="roundRect">
                <a:avLst>
                  <a:gd name="adj" fmla="val 821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 anchor="ctr" anchorCtr="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Hashcode</a:t>
                </a: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Manager</a:t>
                </a:r>
              </a:p>
            </p:txBody>
          </p:sp>
          <p:sp>
            <p:nvSpPr>
              <p:cNvPr id="166" name="AutoShape 17">
                <a:extLst>
                  <a:ext uri="{FF2B5EF4-FFF2-40B4-BE49-F238E27FC236}">
                    <a16:creationId xmlns:a16="http://schemas.microsoft.com/office/drawing/2014/main" id="{21922233-1787-674E-832E-67560A55E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3313" y="3349997"/>
                <a:ext cx="1332000" cy="180000"/>
              </a:xfrm>
              <a:prstGeom prst="roundRect">
                <a:avLst>
                  <a:gd name="adj" fmla="val 821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 anchor="ctr" anchorCtr="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Integrity</a:t>
                </a:r>
                <a:b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Checker</a:t>
                </a:r>
              </a:p>
            </p:txBody>
          </p:sp>
        </p:grpSp>
        <p:sp>
          <p:nvSpPr>
            <p:cNvPr id="148" name="모서리가 둥근 직사각형 114">
              <a:extLst>
                <a:ext uri="{FF2B5EF4-FFF2-40B4-BE49-F238E27FC236}">
                  <a16:creationId xmlns:a16="http://schemas.microsoft.com/office/drawing/2014/main" id="{18655303-2F8B-964F-84C6-BA45877B5A47}"/>
                </a:ext>
              </a:extLst>
            </p:cNvPr>
            <p:cNvSpPr/>
            <p:nvPr/>
          </p:nvSpPr>
          <p:spPr>
            <a:xfrm>
              <a:off x="6637581" y="3019402"/>
              <a:ext cx="2808000" cy="16920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Legacy Integration Manager</a:t>
              </a:r>
            </a:p>
          </p:txBody>
        </p:sp>
        <p:sp>
          <p:nvSpPr>
            <p:cNvPr id="149" name="AutoShape 17">
              <a:extLst>
                <a:ext uri="{FF2B5EF4-FFF2-40B4-BE49-F238E27FC236}">
                  <a16:creationId xmlns:a16="http://schemas.microsoft.com/office/drawing/2014/main" id="{DE347B6B-09AE-F146-85DC-E41527733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453" y="3312451"/>
              <a:ext cx="1584000" cy="288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Controller</a:t>
              </a:r>
              <a:b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Generator</a:t>
              </a:r>
            </a:p>
          </p:txBody>
        </p:sp>
        <p:sp>
          <p:nvSpPr>
            <p:cNvPr id="150" name="AutoShape 17">
              <a:extLst>
                <a:ext uri="{FF2B5EF4-FFF2-40B4-BE49-F238E27FC236}">
                  <a16:creationId xmlns:a16="http://schemas.microsoft.com/office/drawing/2014/main" id="{E34879FC-A06E-344A-BEA2-5F4FF8740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453" y="3658658"/>
              <a:ext cx="1584000" cy="288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Legacy Data</a:t>
              </a:r>
              <a:b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Extractor</a:t>
              </a:r>
            </a:p>
          </p:txBody>
        </p:sp>
        <p:sp>
          <p:nvSpPr>
            <p:cNvPr id="151" name="AutoShape 17">
              <a:extLst>
                <a:ext uri="{FF2B5EF4-FFF2-40B4-BE49-F238E27FC236}">
                  <a16:creationId xmlns:a16="http://schemas.microsoft.com/office/drawing/2014/main" id="{EE264650-5F1D-094E-BD95-3ACED30FB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453" y="4351073"/>
              <a:ext cx="1584000" cy="288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 Auto</a:t>
              </a:r>
              <a:b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Generator</a:t>
              </a:r>
            </a:p>
          </p:txBody>
        </p:sp>
        <p:sp>
          <p:nvSpPr>
            <p:cNvPr id="152" name="AutoShape 17">
              <a:extLst>
                <a:ext uri="{FF2B5EF4-FFF2-40B4-BE49-F238E27FC236}">
                  <a16:creationId xmlns:a16="http://schemas.microsoft.com/office/drawing/2014/main" id="{87FDC912-99F9-2B42-8963-FD6A4F8EA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453" y="4004865"/>
              <a:ext cx="1584000" cy="288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Integration</a:t>
              </a:r>
              <a:b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Rule Manager</a:t>
              </a:r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1F7D0320-1B88-8E4A-AE18-C0A8093ADC01}"/>
                </a:ext>
              </a:extLst>
            </p:cNvPr>
            <p:cNvGrpSpPr/>
            <p:nvPr/>
          </p:nvGrpSpPr>
          <p:grpSpPr>
            <a:xfrm>
              <a:off x="8339388" y="4380955"/>
              <a:ext cx="1034277" cy="244495"/>
              <a:chOff x="8082499" y="4496073"/>
              <a:chExt cx="1295047" cy="244495"/>
            </a:xfrm>
          </p:grpSpPr>
          <p:sp>
            <p:nvSpPr>
              <p:cNvPr id="160" name="L 도형 159">
                <a:extLst>
                  <a:ext uri="{FF2B5EF4-FFF2-40B4-BE49-F238E27FC236}">
                    <a16:creationId xmlns:a16="http://schemas.microsoft.com/office/drawing/2014/main" id="{1ACF7A1F-16EA-8644-9ADD-3313BEF54797}"/>
                  </a:ext>
                </a:extLst>
              </p:cNvPr>
              <p:cNvSpPr/>
              <p:nvPr/>
            </p:nvSpPr>
            <p:spPr bwMode="auto">
              <a:xfrm>
                <a:off x="8082499" y="4496073"/>
                <a:ext cx="486127" cy="244495"/>
              </a:xfrm>
              <a:prstGeom prst="corner">
                <a:avLst>
                  <a:gd name="adj1" fmla="val 74378"/>
                  <a:gd name="adj2" fmla="val 36499"/>
                </a:avLst>
              </a:prstGeom>
              <a:solidFill>
                <a:srgbClr val="FFC000"/>
              </a:solidFill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0000" tIns="46800" rIns="90000" bIns="468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161" name="L 도형 160">
                <a:extLst>
                  <a:ext uri="{FF2B5EF4-FFF2-40B4-BE49-F238E27FC236}">
                    <a16:creationId xmlns:a16="http://schemas.microsoft.com/office/drawing/2014/main" id="{5F770D34-F257-A043-B356-C50A7C382E6B}"/>
                  </a:ext>
                </a:extLst>
              </p:cNvPr>
              <p:cNvSpPr/>
              <p:nvPr/>
            </p:nvSpPr>
            <p:spPr bwMode="auto">
              <a:xfrm>
                <a:off x="8347309" y="4496073"/>
                <a:ext cx="491496" cy="244495"/>
              </a:xfrm>
              <a:prstGeom prst="corner">
                <a:avLst>
                  <a:gd name="adj1" fmla="val 74378"/>
                  <a:gd name="adj2" fmla="val 49677"/>
                </a:avLst>
              </a:prstGeom>
              <a:solidFill>
                <a:srgbClr val="FFC000"/>
              </a:solidFill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0000" tIns="46800" rIns="90000" bIns="468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162" name="L 도형 161">
                <a:extLst>
                  <a:ext uri="{FF2B5EF4-FFF2-40B4-BE49-F238E27FC236}">
                    <a16:creationId xmlns:a16="http://schemas.microsoft.com/office/drawing/2014/main" id="{C4D109A9-B9A8-5B48-926F-3523A9C6791C}"/>
                  </a:ext>
                </a:extLst>
              </p:cNvPr>
              <p:cNvSpPr/>
              <p:nvPr/>
            </p:nvSpPr>
            <p:spPr bwMode="auto">
              <a:xfrm>
                <a:off x="8668226" y="4496073"/>
                <a:ext cx="495247" cy="244495"/>
              </a:xfrm>
              <a:prstGeom prst="corner">
                <a:avLst>
                  <a:gd name="adj1" fmla="val 74378"/>
                  <a:gd name="adj2" fmla="val 47899"/>
                </a:avLst>
              </a:prstGeom>
              <a:solidFill>
                <a:srgbClr val="FFC000"/>
              </a:solidFill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0000" tIns="46800" rIns="90000" bIns="468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163" name="L 도형 162">
                <a:extLst>
                  <a:ext uri="{FF2B5EF4-FFF2-40B4-BE49-F238E27FC236}">
                    <a16:creationId xmlns:a16="http://schemas.microsoft.com/office/drawing/2014/main" id="{814C406A-1006-DA41-B40B-3DAEC4699E02}"/>
                  </a:ext>
                </a:extLst>
              </p:cNvPr>
              <p:cNvSpPr/>
              <p:nvPr/>
            </p:nvSpPr>
            <p:spPr bwMode="auto">
              <a:xfrm flipH="1">
                <a:off x="8891418" y="4496073"/>
                <a:ext cx="486128" cy="244495"/>
              </a:xfrm>
              <a:prstGeom prst="corner">
                <a:avLst>
                  <a:gd name="adj1" fmla="val 74378"/>
                  <a:gd name="adj2" fmla="val 36499"/>
                </a:avLst>
              </a:prstGeom>
              <a:solidFill>
                <a:srgbClr val="FFC000"/>
              </a:solidFill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0000" tIns="46800" rIns="90000" bIns="468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164" name="L 도형 163">
                <a:extLst>
                  <a:ext uri="{FF2B5EF4-FFF2-40B4-BE49-F238E27FC236}">
                    <a16:creationId xmlns:a16="http://schemas.microsoft.com/office/drawing/2014/main" id="{BFF334AC-AB0E-1A43-9A61-D63F5C1047AC}"/>
                  </a:ext>
                </a:extLst>
              </p:cNvPr>
              <p:cNvSpPr/>
              <p:nvPr/>
            </p:nvSpPr>
            <p:spPr bwMode="auto">
              <a:xfrm>
                <a:off x="8974228" y="4496073"/>
                <a:ext cx="340182" cy="244495"/>
              </a:xfrm>
              <a:prstGeom prst="corner">
                <a:avLst>
                  <a:gd name="adj1" fmla="val 74378"/>
                  <a:gd name="adj2" fmla="val 47899"/>
                </a:avLst>
              </a:prstGeom>
              <a:solidFill>
                <a:srgbClr val="FFC000"/>
              </a:solidFill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90000" tIns="46800" rIns="90000" bIns="468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154" name="직사각형 85">
              <a:extLst>
                <a:ext uri="{FF2B5EF4-FFF2-40B4-BE49-F238E27FC236}">
                  <a16:creationId xmlns:a16="http://schemas.microsoft.com/office/drawing/2014/main" id="{8774B150-CB23-D545-9F8F-3DACCDCD9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2010" y="4429054"/>
              <a:ext cx="789033" cy="148297"/>
            </a:xfrm>
            <a:prstGeom prst="rect">
              <a:avLst/>
            </a:prstGeom>
            <a:noFill/>
            <a:ln w="12700" cap="rnd" algn="ctr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Adapters Set</a:t>
              </a:r>
              <a:endParaRPr kumimoji="0" lang="ko-KR" altLang="en-US" sz="8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155" name="모서리가 둥근 직사각형 331">
              <a:extLst>
                <a:ext uri="{FF2B5EF4-FFF2-40B4-BE49-F238E27FC236}">
                  <a16:creationId xmlns:a16="http://schemas.microsoft.com/office/drawing/2014/main" id="{2736E73A-9341-C844-BD5E-C9E3984320DB}"/>
                </a:ext>
              </a:extLst>
            </p:cNvPr>
            <p:cNvSpPr/>
            <p:nvPr/>
          </p:nvSpPr>
          <p:spPr>
            <a:xfrm>
              <a:off x="8347234" y="3322989"/>
              <a:ext cx="1034277" cy="1316084"/>
            </a:xfrm>
            <a:prstGeom prst="roundRect">
              <a:avLst>
                <a:gd name="adj" fmla="val 1913"/>
              </a:avLst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6" name="모서리가 둥근 직사각형 114">
              <a:extLst>
                <a:ext uri="{FF2B5EF4-FFF2-40B4-BE49-F238E27FC236}">
                  <a16:creationId xmlns:a16="http://schemas.microsoft.com/office/drawing/2014/main" id="{8BC03A41-0B42-BC4A-9490-442FACC56B62}"/>
                </a:ext>
              </a:extLst>
            </p:cNvPr>
            <p:cNvSpPr/>
            <p:nvPr/>
          </p:nvSpPr>
          <p:spPr>
            <a:xfrm>
              <a:off x="8386869" y="3375734"/>
              <a:ext cx="955006" cy="216000"/>
            </a:xfrm>
            <a:prstGeom prst="roundRect">
              <a:avLst>
                <a:gd name="adj" fmla="val 10157"/>
              </a:avLst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HTTP/SOAP/JSON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7" name="모서리가 둥근 직사각형 114">
              <a:extLst>
                <a:ext uri="{FF2B5EF4-FFF2-40B4-BE49-F238E27FC236}">
                  <a16:creationId xmlns:a16="http://schemas.microsoft.com/office/drawing/2014/main" id="{2A2E7719-A7F4-D541-BE73-9CC148565CB9}"/>
                </a:ext>
              </a:extLst>
            </p:cNvPr>
            <p:cNvSpPr/>
            <p:nvPr/>
          </p:nvSpPr>
          <p:spPr>
            <a:xfrm>
              <a:off x="8386869" y="3631220"/>
              <a:ext cx="955006" cy="216000"/>
            </a:xfrm>
            <a:prstGeom prst="roundRect">
              <a:avLst>
                <a:gd name="adj" fmla="val 10157"/>
              </a:avLst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DB/EAI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8" name="모서리가 둥근 직사각형 114">
              <a:extLst>
                <a:ext uri="{FF2B5EF4-FFF2-40B4-BE49-F238E27FC236}">
                  <a16:creationId xmlns:a16="http://schemas.microsoft.com/office/drawing/2014/main" id="{9954A76C-7670-4A4F-85C5-600029196BD4}"/>
                </a:ext>
              </a:extLst>
            </p:cNvPr>
            <p:cNvSpPr/>
            <p:nvPr/>
          </p:nvSpPr>
          <p:spPr>
            <a:xfrm>
              <a:off x="8386869" y="3886706"/>
              <a:ext cx="955006" cy="216000"/>
            </a:xfrm>
            <a:prstGeom prst="roundRect">
              <a:avLst>
                <a:gd name="adj" fmla="val 10157"/>
              </a:avLst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TCP/IP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9" name="모서리가 둥근 직사각형 114">
              <a:extLst>
                <a:ext uri="{FF2B5EF4-FFF2-40B4-BE49-F238E27FC236}">
                  <a16:creationId xmlns:a16="http://schemas.microsoft.com/office/drawing/2014/main" id="{E0A71B09-3C7A-4646-B14A-D47F660E6EC9}"/>
                </a:ext>
              </a:extLst>
            </p:cNvPr>
            <p:cNvSpPr/>
            <p:nvPr/>
          </p:nvSpPr>
          <p:spPr>
            <a:xfrm>
              <a:off x="8386869" y="4142191"/>
              <a:ext cx="955006" cy="216000"/>
            </a:xfrm>
            <a:prstGeom prst="roundRect">
              <a:avLst>
                <a:gd name="adj" fmla="val 10157"/>
              </a:avLst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SAP/Web/Service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55F4264-4DD5-FD4D-B0CB-57045EC1BBFE}"/>
              </a:ext>
            </a:extLst>
          </p:cNvPr>
          <p:cNvGrpSpPr/>
          <p:nvPr/>
        </p:nvGrpSpPr>
        <p:grpSpPr>
          <a:xfrm>
            <a:off x="4765811" y="4997796"/>
            <a:ext cx="6560024" cy="537720"/>
            <a:chOff x="3758138" y="4769724"/>
            <a:chExt cx="5688000" cy="504000"/>
          </a:xfrm>
        </p:grpSpPr>
        <p:sp>
          <p:nvSpPr>
            <p:cNvPr id="138" name="모서리가 둥근 직사각형 114">
              <a:extLst>
                <a:ext uri="{FF2B5EF4-FFF2-40B4-BE49-F238E27FC236}">
                  <a16:creationId xmlns:a16="http://schemas.microsoft.com/office/drawing/2014/main" id="{0E10AC45-044E-DA4E-89C6-2E2ABE5244E6}"/>
                </a:ext>
              </a:extLst>
            </p:cNvPr>
            <p:cNvSpPr/>
            <p:nvPr/>
          </p:nvSpPr>
          <p:spPr>
            <a:xfrm>
              <a:off x="3758138" y="4769724"/>
              <a:ext cx="5688000" cy="504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11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Administrator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9" name="AutoShape 17">
              <a:extLst>
                <a:ext uri="{FF2B5EF4-FFF2-40B4-BE49-F238E27FC236}">
                  <a16:creationId xmlns:a16="http://schemas.microsoft.com/office/drawing/2014/main" id="{F864257B-4662-0641-875E-2E9992B54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695" y="5013216"/>
              <a:ext cx="1332000" cy="216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App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등록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버전관리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0" name="AutoShape 17">
              <a:extLst>
                <a:ext uri="{FF2B5EF4-FFF2-40B4-BE49-F238E27FC236}">
                  <a16:creationId xmlns:a16="http://schemas.microsoft.com/office/drawing/2014/main" id="{5C96B5BF-4AE2-204A-98A8-FE989E409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324" y="5013216"/>
              <a:ext cx="1332000" cy="216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권한관리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1" name="AutoShape 17">
              <a:extLst>
                <a:ext uri="{FF2B5EF4-FFF2-40B4-BE49-F238E27FC236}">
                  <a16:creationId xmlns:a16="http://schemas.microsoft.com/office/drawing/2014/main" id="{4F233067-C0BE-F940-9244-EAA7F095C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953" y="5013216"/>
              <a:ext cx="1332000" cy="216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사용량 통계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2" name="AutoShape 17">
              <a:extLst>
                <a:ext uri="{FF2B5EF4-FFF2-40B4-BE49-F238E27FC236}">
                  <a16:creationId xmlns:a16="http://schemas.microsoft.com/office/drawing/2014/main" id="{8C13C0CA-F47F-4441-B346-4B96F05EA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1581" y="5013216"/>
              <a:ext cx="1332000" cy="216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관리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323E087-FD45-114D-8E06-091ADD481E07}"/>
              </a:ext>
            </a:extLst>
          </p:cNvPr>
          <p:cNvGrpSpPr/>
          <p:nvPr/>
        </p:nvGrpSpPr>
        <p:grpSpPr>
          <a:xfrm>
            <a:off x="4765811" y="5612890"/>
            <a:ext cx="6313178" cy="620066"/>
            <a:chOff x="3758138" y="5605645"/>
            <a:chExt cx="5473968" cy="581182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2130E90-AA47-1D4A-8070-E93D790D5884}"/>
                </a:ext>
              </a:extLst>
            </p:cNvPr>
            <p:cNvSpPr/>
            <p:nvPr/>
          </p:nvSpPr>
          <p:spPr>
            <a:xfrm>
              <a:off x="3758138" y="5605645"/>
              <a:ext cx="1366887" cy="5781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IDE</a:t>
              </a:r>
              <a:endPara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2" name="AutoShape 17">
              <a:extLst>
                <a:ext uri="{FF2B5EF4-FFF2-40B4-BE49-F238E27FC236}">
                  <a16:creationId xmlns:a16="http://schemas.microsoft.com/office/drawing/2014/main" id="{FABAE7A6-0E25-9F43-BDD2-1E8205109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138" y="5605645"/>
              <a:ext cx="972000" cy="252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Wizard</a:t>
              </a:r>
            </a:p>
          </p:txBody>
        </p:sp>
        <p:sp>
          <p:nvSpPr>
            <p:cNvPr id="133" name="AutoShape 17">
              <a:extLst>
                <a:ext uri="{FF2B5EF4-FFF2-40B4-BE49-F238E27FC236}">
                  <a16:creationId xmlns:a16="http://schemas.microsoft.com/office/drawing/2014/main" id="{C57ED418-7A1D-954B-9577-426EE4FB8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138" y="5931745"/>
              <a:ext cx="972000" cy="252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 Manager</a:t>
              </a:r>
            </a:p>
          </p:txBody>
        </p:sp>
        <p:sp>
          <p:nvSpPr>
            <p:cNvPr id="134" name="AutoShape 17">
              <a:extLst>
                <a:ext uri="{FF2B5EF4-FFF2-40B4-BE49-F238E27FC236}">
                  <a16:creationId xmlns:a16="http://schemas.microsoft.com/office/drawing/2014/main" id="{8982B49E-AE81-C844-BC1D-9CECE86BE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251" y="5605645"/>
              <a:ext cx="972000" cy="252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Legacy Toolkit</a:t>
              </a:r>
            </a:p>
          </p:txBody>
        </p:sp>
        <p:sp>
          <p:nvSpPr>
            <p:cNvPr id="135" name="AutoShape 17">
              <a:extLst>
                <a:ext uri="{FF2B5EF4-FFF2-40B4-BE49-F238E27FC236}">
                  <a16:creationId xmlns:a16="http://schemas.microsoft.com/office/drawing/2014/main" id="{49C1BFA7-BE3E-FA43-AFAC-FA6298EA2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1251" y="5931745"/>
              <a:ext cx="972000" cy="252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Export</a:t>
              </a:r>
            </a:p>
          </p:txBody>
        </p:sp>
        <p:sp>
          <p:nvSpPr>
            <p:cNvPr id="136" name="모서리가 둥근 직사각형 135">
              <a:extLst>
                <a:ext uri="{FF2B5EF4-FFF2-40B4-BE49-F238E27FC236}">
                  <a16:creationId xmlns:a16="http://schemas.microsoft.com/office/drawing/2014/main" id="{EDE64510-A259-4E4F-9F43-9F2E84CB0352}"/>
                </a:ext>
              </a:extLst>
            </p:cNvPr>
            <p:cNvSpPr/>
            <p:nvPr/>
          </p:nvSpPr>
          <p:spPr>
            <a:xfrm>
              <a:off x="7254784" y="5605645"/>
              <a:ext cx="908951" cy="578100"/>
            </a:xfrm>
            <a:prstGeom prst="roundRect">
              <a:avLst>
                <a:gd name="adj" fmla="val 2743"/>
              </a:avLst>
            </a:prstGeom>
            <a:solidFill>
              <a:srgbClr val="E0E4F1">
                <a:alpha val="50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Dashboard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6A70C081-B7D8-8D4D-B9DC-5C798E6D0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1" t="21591" r="28101" b="45422"/>
            <a:stretch/>
          </p:blipFill>
          <p:spPr>
            <a:xfrm>
              <a:off x="8203824" y="5605645"/>
              <a:ext cx="1028282" cy="581182"/>
            </a:xfrm>
            <a:prstGeom prst="rect">
              <a:avLst/>
            </a:prstGeom>
          </p:spPr>
        </p:pic>
      </p:grpSp>
      <p:sp>
        <p:nvSpPr>
          <p:cNvPr id="244" name="모서리가 둥근 직사각형 114">
            <a:extLst>
              <a:ext uri="{FF2B5EF4-FFF2-40B4-BE49-F238E27FC236}">
                <a16:creationId xmlns:a16="http://schemas.microsoft.com/office/drawing/2014/main" id="{6E886F96-A227-FC4F-877A-DCE23E4DD70A}"/>
              </a:ext>
            </a:extLst>
          </p:cNvPr>
          <p:cNvSpPr/>
          <p:nvPr/>
        </p:nvSpPr>
        <p:spPr>
          <a:xfrm>
            <a:off x="4765811" y="4351731"/>
            <a:ext cx="6560024" cy="282898"/>
          </a:xfrm>
          <a:prstGeom prst="rect">
            <a:avLst/>
          </a:prstGeom>
          <a:solidFill>
            <a:srgbClr val="B4C7E7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ko-KR" sz="110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Biz Layer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79124AF-2132-2A4D-BB43-AA3E69670A13}"/>
              </a:ext>
            </a:extLst>
          </p:cNvPr>
          <p:cNvSpPr/>
          <p:nvPr/>
        </p:nvSpPr>
        <p:spPr>
          <a:xfrm>
            <a:off x="1035942" y="2502150"/>
            <a:ext cx="765605" cy="297421"/>
          </a:xfrm>
          <a:prstGeom prst="rect">
            <a:avLst/>
          </a:prstGeom>
          <a:solidFill>
            <a:schemeClr val="bg1"/>
          </a:solidFill>
          <a:ln w="3175" cmpd="dbl">
            <a:solidFill>
              <a:srgbClr val="D9D9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HTML(5)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ADC70A-0316-944E-93CA-78290355FE37}"/>
              </a:ext>
            </a:extLst>
          </p:cNvPr>
          <p:cNvSpPr/>
          <p:nvPr/>
        </p:nvSpPr>
        <p:spPr>
          <a:xfrm>
            <a:off x="1801548" y="2502150"/>
            <a:ext cx="897566" cy="297421"/>
          </a:xfrm>
          <a:prstGeom prst="rect">
            <a:avLst/>
          </a:prstGeom>
          <a:solidFill>
            <a:schemeClr val="bg1"/>
          </a:solidFill>
          <a:ln w="3175" cmpd="dbl">
            <a:solidFill>
              <a:srgbClr val="D9D9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JavaScript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F91523C-F33A-1943-86BC-576422A7ECB5}"/>
              </a:ext>
            </a:extLst>
          </p:cNvPr>
          <p:cNvSpPr/>
          <p:nvPr/>
        </p:nvSpPr>
        <p:spPr>
          <a:xfrm>
            <a:off x="2699114" y="2502150"/>
            <a:ext cx="798835" cy="297421"/>
          </a:xfrm>
          <a:prstGeom prst="rect">
            <a:avLst/>
          </a:prstGeom>
          <a:solidFill>
            <a:schemeClr val="bg1"/>
          </a:solidFill>
          <a:ln w="3175" cmpd="dbl">
            <a:solidFill>
              <a:srgbClr val="D9D9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Image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C6BA35C-61A5-2F49-94A4-2E76D21EDFC2}"/>
              </a:ext>
            </a:extLst>
          </p:cNvPr>
          <p:cNvSpPr/>
          <p:nvPr/>
        </p:nvSpPr>
        <p:spPr>
          <a:xfrm>
            <a:off x="3497948" y="2502150"/>
            <a:ext cx="719955" cy="297421"/>
          </a:xfrm>
          <a:prstGeom prst="rect">
            <a:avLst/>
          </a:prstGeom>
          <a:solidFill>
            <a:schemeClr val="bg1"/>
          </a:solidFill>
          <a:ln w="3175" cmpd="dbl">
            <a:solidFill>
              <a:srgbClr val="D9D9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CSS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191" name="모서리가 둥근 직사각형 5">
            <a:extLst>
              <a:ext uri="{FF2B5EF4-FFF2-40B4-BE49-F238E27FC236}">
                <a16:creationId xmlns:a16="http://schemas.microsoft.com/office/drawing/2014/main" id="{2B6C1C39-24C6-418D-803A-07F6888E251A}"/>
              </a:ext>
            </a:extLst>
          </p:cNvPr>
          <p:cNvSpPr/>
          <p:nvPr/>
        </p:nvSpPr>
        <p:spPr>
          <a:xfrm>
            <a:off x="892684" y="1810371"/>
            <a:ext cx="3541959" cy="4556872"/>
          </a:xfrm>
          <a:prstGeom prst="roundRect">
            <a:avLst>
              <a:gd name="adj" fmla="val 6065"/>
            </a:avLst>
          </a:prstGeom>
          <a:noFill/>
          <a:ln w="19050" cap="flat" cmpd="sng" algn="ctr">
            <a:solidFill>
              <a:srgbClr val="F24656"/>
            </a:solidFill>
            <a:prstDash val="solid"/>
          </a:ln>
          <a:effectLst/>
        </p:spPr>
        <p:txBody>
          <a:bodyPr lIns="91428" tIns="45715" rIns="91428" bIns="45715" rtlCol="0" anchor="t" anchorCtr="0"/>
          <a:lstStyle/>
          <a:p>
            <a:pPr defTabSz="914284" fontAlgn="base" latinLnBrk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53A6"/>
              </a:buClr>
              <a:defRPr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Morpheus Client</a:t>
            </a:r>
            <a:endParaRPr lang="ko-KR" altLang="en-US" sz="1200" b="1" kern="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92" name="모서리가 둥근 직사각형 24">
            <a:extLst>
              <a:ext uri="{FF2B5EF4-FFF2-40B4-BE49-F238E27FC236}">
                <a16:creationId xmlns:a16="http://schemas.microsoft.com/office/drawing/2014/main" id="{8287664A-2F29-48C1-96DD-163B30B41D3A}"/>
              </a:ext>
            </a:extLst>
          </p:cNvPr>
          <p:cNvSpPr/>
          <p:nvPr/>
        </p:nvSpPr>
        <p:spPr>
          <a:xfrm>
            <a:off x="4557415" y="1810371"/>
            <a:ext cx="6920210" cy="4556872"/>
          </a:xfrm>
          <a:prstGeom prst="roundRect">
            <a:avLst>
              <a:gd name="adj" fmla="val 4590"/>
            </a:avLst>
          </a:prstGeom>
          <a:noFill/>
          <a:ln w="19050" cap="flat" cmpd="sng" algn="ctr">
            <a:solidFill>
              <a:srgbClr val="3F91FF"/>
            </a:solidFill>
            <a:prstDash val="solid"/>
          </a:ln>
          <a:effectLst/>
        </p:spPr>
        <p:txBody>
          <a:bodyPr lIns="91428" tIns="45715" rIns="91428" bIns="45715" rtlCol="0" anchor="t" anchorCtr="0"/>
          <a:lstStyle/>
          <a:p>
            <a:pPr defTabSz="914284" fontAlgn="base" latinLnBrk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53A6"/>
              </a:buClr>
              <a:defRPr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Morpheus Server</a:t>
            </a:r>
            <a:endParaRPr lang="ko-KR" altLang="en-US" sz="1200" b="1" kern="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7508" y="4075689"/>
            <a:ext cx="1499259" cy="1027729"/>
            <a:chOff x="-1896219" y="3916181"/>
            <a:chExt cx="1107240" cy="1349155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2E3D8E49-F6DE-4F39-B7D4-99C7D5350E6B}"/>
                </a:ext>
              </a:extLst>
            </p:cNvPr>
            <p:cNvSpPr/>
            <p:nvPr/>
          </p:nvSpPr>
          <p:spPr>
            <a:xfrm>
              <a:off x="-1896219" y="3916181"/>
              <a:ext cx="1107240" cy="1349155"/>
            </a:xfrm>
            <a:prstGeom prst="rect">
              <a:avLst/>
            </a:prstGeom>
            <a:solidFill>
              <a:srgbClr val="E42C5E">
                <a:alpha val="30000"/>
              </a:srgbClr>
            </a:solidFill>
            <a:ln w="1905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1050" b="1" kern="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Core Library</a:t>
              </a:r>
            </a:p>
            <a:p>
              <a:pPr algn="ctr" latinLnBrk="0">
                <a:defRPr/>
              </a:pPr>
              <a:endParaRPr lang="en-US" altLang="ko-KR" sz="105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  <a:p>
              <a:pPr algn="ctr" latinLnBrk="0">
                <a:defRPr/>
              </a:pPr>
              <a:endParaRPr lang="en-US" altLang="ko-KR" sz="105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  <a:p>
              <a:pPr algn="ctr" latinLnBrk="0">
                <a:defRPr/>
              </a:pPr>
              <a:endParaRPr lang="en-US" altLang="ko-KR" sz="105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  <a:p>
              <a:pPr algn="ctr" latinLnBrk="0">
                <a:defRPr/>
              </a:pPr>
              <a:endParaRPr lang="ko-KR" altLang="en-US" sz="1050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  <p:sp>
          <p:nvSpPr>
            <p:cNvPr id="208" name="모서리가 둥근 직사각형 14">
              <a:extLst>
                <a:ext uri="{FF2B5EF4-FFF2-40B4-BE49-F238E27FC236}">
                  <a16:creationId xmlns:a16="http://schemas.microsoft.com/office/drawing/2014/main" id="{4E50F88B-1096-49AB-A214-FFF2BB0EE085}"/>
                </a:ext>
              </a:extLst>
            </p:cNvPr>
            <p:cNvSpPr/>
            <p:nvPr/>
          </p:nvSpPr>
          <p:spPr>
            <a:xfrm>
              <a:off x="-1862752" y="4221104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9" name="모서리가 둥근 직사각형 15">
              <a:extLst>
                <a:ext uri="{FF2B5EF4-FFF2-40B4-BE49-F238E27FC236}">
                  <a16:creationId xmlns:a16="http://schemas.microsoft.com/office/drawing/2014/main" id="{ADCEE466-3855-457C-BB71-AA3E4C99DFDC}"/>
                </a:ext>
              </a:extLst>
            </p:cNvPr>
            <p:cNvSpPr/>
            <p:nvPr/>
          </p:nvSpPr>
          <p:spPr>
            <a:xfrm>
              <a:off x="-1512496" y="4221104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0" name="모서리가 둥근 직사각형 16">
              <a:extLst>
                <a:ext uri="{FF2B5EF4-FFF2-40B4-BE49-F238E27FC236}">
                  <a16:creationId xmlns:a16="http://schemas.microsoft.com/office/drawing/2014/main" id="{B8948BF9-F972-4E60-845E-A3CB667C102C}"/>
                </a:ext>
              </a:extLst>
            </p:cNvPr>
            <p:cNvSpPr/>
            <p:nvPr/>
          </p:nvSpPr>
          <p:spPr>
            <a:xfrm>
              <a:off x="-1162240" y="4221104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5" name="모서리가 둥근 직사각형 14">
              <a:extLst>
                <a:ext uri="{FF2B5EF4-FFF2-40B4-BE49-F238E27FC236}">
                  <a16:creationId xmlns:a16="http://schemas.microsoft.com/office/drawing/2014/main" id="{41795DC4-6F72-4A81-A118-F19AB58AAB1B}"/>
                </a:ext>
              </a:extLst>
            </p:cNvPr>
            <p:cNvSpPr/>
            <p:nvPr/>
          </p:nvSpPr>
          <p:spPr>
            <a:xfrm>
              <a:off x="-1862752" y="4555227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6" name="모서리가 둥근 직사각형 15">
              <a:extLst>
                <a:ext uri="{FF2B5EF4-FFF2-40B4-BE49-F238E27FC236}">
                  <a16:creationId xmlns:a16="http://schemas.microsoft.com/office/drawing/2014/main" id="{0ED59ECC-744E-4B92-9767-36B1D466BF29}"/>
                </a:ext>
              </a:extLst>
            </p:cNvPr>
            <p:cNvSpPr/>
            <p:nvPr/>
          </p:nvSpPr>
          <p:spPr>
            <a:xfrm>
              <a:off x="-1512496" y="4555227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7" name="모서리가 둥근 직사각형 16">
              <a:extLst>
                <a:ext uri="{FF2B5EF4-FFF2-40B4-BE49-F238E27FC236}">
                  <a16:creationId xmlns:a16="http://schemas.microsoft.com/office/drawing/2014/main" id="{A30181AF-A5D9-40A4-802D-F672C6E0BBBB}"/>
                </a:ext>
              </a:extLst>
            </p:cNvPr>
            <p:cNvSpPr/>
            <p:nvPr/>
          </p:nvSpPr>
          <p:spPr>
            <a:xfrm>
              <a:off x="-1162240" y="4555227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8" name="모서리가 둥근 직사각형 14">
              <a:extLst>
                <a:ext uri="{FF2B5EF4-FFF2-40B4-BE49-F238E27FC236}">
                  <a16:creationId xmlns:a16="http://schemas.microsoft.com/office/drawing/2014/main" id="{2C578830-6ED7-4063-9974-CF97FE4C665C}"/>
                </a:ext>
              </a:extLst>
            </p:cNvPr>
            <p:cNvSpPr/>
            <p:nvPr/>
          </p:nvSpPr>
          <p:spPr>
            <a:xfrm>
              <a:off x="-1862752" y="4887981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9" name="모서리가 둥근 직사각형 15">
              <a:extLst>
                <a:ext uri="{FF2B5EF4-FFF2-40B4-BE49-F238E27FC236}">
                  <a16:creationId xmlns:a16="http://schemas.microsoft.com/office/drawing/2014/main" id="{D93598A0-DDEC-4F7D-9B4C-DFA7ADE77BA7}"/>
                </a:ext>
              </a:extLst>
            </p:cNvPr>
            <p:cNvSpPr/>
            <p:nvPr/>
          </p:nvSpPr>
          <p:spPr>
            <a:xfrm>
              <a:off x="-1512496" y="4887981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0" name="모서리가 둥근 직사각형 16">
              <a:extLst>
                <a:ext uri="{FF2B5EF4-FFF2-40B4-BE49-F238E27FC236}">
                  <a16:creationId xmlns:a16="http://schemas.microsoft.com/office/drawing/2014/main" id="{EFF60163-0AC4-4E52-98F5-002829E5009C}"/>
                </a:ext>
              </a:extLst>
            </p:cNvPr>
            <p:cNvSpPr/>
            <p:nvPr/>
          </p:nvSpPr>
          <p:spPr>
            <a:xfrm>
              <a:off x="-1162240" y="4887981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BA71A0B9-8CB2-4212-88DD-13E42F784258}"/>
              </a:ext>
            </a:extLst>
          </p:cNvPr>
          <p:cNvSpPr/>
          <p:nvPr/>
        </p:nvSpPr>
        <p:spPr>
          <a:xfrm>
            <a:off x="1077478" y="2911440"/>
            <a:ext cx="3148769" cy="579634"/>
          </a:xfrm>
          <a:prstGeom prst="rect">
            <a:avLst/>
          </a:prstGeom>
          <a:solidFill>
            <a:srgbClr val="E42C5E">
              <a:alpha val="30000"/>
            </a:srgbClr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altLang="ko-KR" sz="1100" b="1" kern="0" dirty="0"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  <a:p>
            <a:pPr algn="ctr" latinLnBrk="0">
              <a:defRPr/>
            </a:pPr>
            <a:endParaRPr lang="en-US" altLang="ko-KR" sz="1100" b="1" kern="0" dirty="0"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  <a:p>
            <a:pPr algn="ctr" latinLnBrk="0">
              <a:defRPr/>
            </a:pPr>
            <a:r>
              <a:rPr lang="en-US" altLang="ko-KR" sz="1100" kern="0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Web-Native Interface 1.0</a:t>
            </a:r>
            <a:endParaRPr lang="ko-KR" altLang="en-US" sz="1100" kern="0" dirty="0"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DE0C217-B6DB-F941-AF17-B418587CC1F7}"/>
              </a:ext>
            </a:extLst>
          </p:cNvPr>
          <p:cNvGrpSpPr/>
          <p:nvPr/>
        </p:nvGrpSpPr>
        <p:grpSpPr>
          <a:xfrm>
            <a:off x="4765811" y="4666411"/>
            <a:ext cx="6560024" cy="339734"/>
            <a:chOff x="3758138" y="4955294"/>
            <a:chExt cx="5688000" cy="318429"/>
          </a:xfrm>
        </p:grpSpPr>
        <p:sp>
          <p:nvSpPr>
            <p:cNvPr id="171" name="모서리가 둥근 직사각형 114">
              <a:extLst>
                <a:ext uri="{FF2B5EF4-FFF2-40B4-BE49-F238E27FC236}">
                  <a16:creationId xmlns:a16="http://schemas.microsoft.com/office/drawing/2014/main" id="{B1821340-B927-A740-973C-64A2B37D903C}"/>
                </a:ext>
              </a:extLst>
            </p:cNvPr>
            <p:cNvSpPr/>
            <p:nvPr/>
          </p:nvSpPr>
          <p:spPr>
            <a:xfrm>
              <a:off x="3758138" y="4955294"/>
              <a:ext cx="5688000" cy="31842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2" name="AutoShape 17">
              <a:extLst>
                <a:ext uri="{FF2B5EF4-FFF2-40B4-BE49-F238E27FC236}">
                  <a16:creationId xmlns:a16="http://schemas.microsoft.com/office/drawing/2014/main" id="{DBA3B761-D66C-8D43-BD5A-E66140482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695" y="5013216"/>
              <a:ext cx="1332000" cy="216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Access Control</a:t>
              </a:r>
            </a:p>
          </p:txBody>
        </p:sp>
        <p:sp>
          <p:nvSpPr>
            <p:cNvPr id="173" name="AutoShape 17">
              <a:extLst>
                <a:ext uri="{FF2B5EF4-FFF2-40B4-BE49-F238E27FC236}">
                  <a16:creationId xmlns:a16="http://schemas.microsoft.com/office/drawing/2014/main" id="{8EAC1705-EE4D-4649-866C-B4E5B2EAA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324" y="5013216"/>
              <a:ext cx="1332000" cy="216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Statistic</a:t>
              </a:r>
            </a:p>
          </p:txBody>
        </p:sp>
        <p:sp>
          <p:nvSpPr>
            <p:cNvPr id="174" name="AutoShape 17">
              <a:extLst>
                <a:ext uri="{FF2B5EF4-FFF2-40B4-BE49-F238E27FC236}">
                  <a16:creationId xmlns:a16="http://schemas.microsoft.com/office/drawing/2014/main" id="{D5585A27-53C8-D34C-A669-493F1EB4B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953" y="5013216"/>
              <a:ext cx="1332000" cy="216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Biz Logic</a:t>
              </a:r>
              <a:b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Manager</a:t>
              </a:r>
            </a:p>
          </p:txBody>
        </p:sp>
        <p:sp>
          <p:nvSpPr>
            <p:cNvPr id="175" name="AutoShape 17">
              <a:extLst>
                <a:ext uri="{FF2B5EF4-FFF2-40B4-BE49-F238E27FC236}">
                  <a16:creationId xmlns:a16="http://schemas.microsoft.com/office/drawing/2014/main" id="{EF9A519A-9C8F-FA4C-A329-5A273D88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1581" y="5013216"/>
              <a:ext cx="1332000" cy="216000"/>
            </a:xfrm>
            <a:prstGeom prst="roundRect">
              <a:avLst>
                <a:gd name="adj" fmla="val 8218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 anchorCtr="0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Transaction</a:t>
              </a:r>
              <a:b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Manager</a:t>
              </a:r>
            </a:p>
          </p:txBody>
        </p:sp>
      </p:grpSp>
      <p:sp>
        <p:nvSpPr>
          <p:cNvPr id="246" name="모서리가 둥근 직사각형 58">
            <a:extLst>
              <a:ext uri="{FF2B5EF4-FFF2-40B4-BE49-F238E27FC236}">
                <a16:creationId xmlns:a16="http://schemas.microsoft.com/office/drawing/2014/main" id="{E6A5133F-DDAB-4B2C-BAA3-20A2D1832C91}"/>
              </a:ext>
            </a:extLst>
          </p:cNvPr>
          <p:cNvSpPr/>
          <p:nvPr/>
        </p:nvSpPr>
        <p:spPr>
          <a:xfrm>
            <a:off x="2548451" y="2959067"/>
            <a:ext cx="1543612" cy="252290"/>
          </a:xfrm>
          <a:prstGeom prst="roundRect">
            <a:avLst/>
          </a:prstGeom>
          <a:solidFill>
            <a:srgbClr val="F24656"/>
          </a:solidFill>
          <a:ln w="127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/>
          <a:p>
            <a:pPr algn="ctr" defTabSz="914284" eaLnBrk="0" latinLnBrk="0" hangingPunct="0"/>
            <a:r>
              <a:rPr lang="en-US" altLang="ko-KR" sz="8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Web-Native Interface 2.0</a:t>
            </a:r>
            <a:endParaRPr lang="ko-KR" altLang="en-US" sz="8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4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3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제품 특장점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30412A7-6B3B-E748-A919-EDD155020DCC}"/>
              </a:ext>
            </a:extLst>
          </p:cNvPr>
          <p:cNvGrpSpPr/>
          <p:nvPr/>
        </p:nvGrpSpPr>
        <p:grpSpPr>
          <a:xfrm>
            <a:off x="1858772" y="1912944"/>
            <a:ext cx="3913311" cy="4173650"/>
            <a:chOff x="1643323" y="1942761"/>
            <a:chExt cx="3913311" cy="417365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443B376-0EA3-5840-AC3E-82B3082583A3}"/>
                </a:ext>
              </a:extLst>
            </p:cNvPr>
            <p:cNvGrpSpPr/>
            <p:nvPr/>
          </p:nvGrpSpPr>
          <p:grpSpPr>
            <a:xfrm>
              <a:off x="1661434" y="1942761"/>
              <a:ext cx="3895200" cy="998822"/>
              <a:chOff x="1172274" y="1907342"/>
              <a:chExt cx="3895200" cy="998822"/>
            </a:xfrm>
          </p:grpSpPr>
          <p:sp>
            <p:nvSpPr>
              <p:cNvPr id="65" name="제목 109">
                <a:extLst>
                  <a:ext uri="{FF2B5EF4-FFF2-40B4-BE49-F238E27FC236}">
                    <a16:creationId xmlns:a16="http://schemas.microsoft.com/office/drawing/2014/main" id="{2D0BBE84-F033-6848-99A0-35B3B415D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274" y="1907342"/>
                <a:ext cx="3895200" cy="286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300461" indent="-300461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One Source Multi Use</a:t>
                </a:r>
              </a:p>
            </p:txBody>
          </p:sp>
          <p:sp>
            <p:nvSpPr>
              <p:cNvPr id="66" name="제목 109">
                <a:extLst>
                  <a:ext uri="{FF2B5EF4-FFF2-40B4-BE49-F238E27FC236}">
                    <a16:creationId xmlns:a16="http://schemas.microsoft.com/office/drawing/2014/main" id="{03AE4569-011A-AA4C-A439-0D83CCD0E3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274" y="2242037"/>
                <a:ext cx="3895200" cy="66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하나의 소스코드로 다양한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OS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어플리케이션 개발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다양한 단말기의 화면 해상도 동시 지원 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AC87977-DC0D-6143-AD69-19477C13C44B}"/>
                </a:ext>
              </a:extLst>
            </p:cNvPr>
            <p:cNvGrpSpPr/>
            <p:nvPr/>
          </p:nvGrpSpPr>
          <p:grpSpPr>
            <a:xfrm>
              <a:off x="1643323" y="3169251"/>
              <a:ext cx="3913311" cy="1619926"/>
              <a:chOff x="1154163" y="1907342"/>
              <a:chExt cx="3913311" cy="1619926"/>
            </a:xfrm>
          </p:grpSpPr>
          <p:sp>
            <p:nvSpPr>
              <p:cNvPr id="56" name="제목 109">
                <a:extLst>
                  <a:ext uri="{FF2B5EF4-FFF2-40B4-BE49-F238E27FC236}">
                    <a16:creationId xmlns:a16="http://schemas.microsoft.com/office/drawing/2014/main" id="{D156EAB2-F527-0540-B741-E1428D23EA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274" y="1907342"/>
                <a:ext cx="3895200" cy="286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300461" indent="-300461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Hybrid Platform</a:t>
                </a:r>
              </a:p>
            </p:txBody>
          </p:sp>
          <p:sp>
            <p:nvSpPr>
              <p:cNvPr id="58" name="제목 109">
                <a:extLst>
                  <a:ext uri="{FF2B5EF4-FFF2-40B4-BE49-F238E27FC236}">
                    <a16:creationId xmlns:a16="http://schemas.microsoft.com/office/drawing/2014/main" id="{AE218496-0C69-AA46-9293-2148F88AE5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4163" y="2060862"/>
                <a:ext cx="3895200" cy="14664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Native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의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동작속도와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b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</a:b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Web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의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UI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구성 편의성을 결합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모바일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Web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에서 구현하기 어려운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/>
                </a:r>
                <a:b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</a:b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다양한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기능과  </a:t>
                </a:r>
                <a:r>
                  <a:rPr lang="ko-KR" altLang="en-US" sz="120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화면지원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0F39179-4FF8-F241-8EAA-0A95C629DEDE}"/>
                </a:ext>
              </a:extLst>
            </p:cNvPr>
            <p:cNvGrpSpPr/>
            <p:nvPr/>
          </p:nvGrpSpPr>
          <p:grpSpPr>
            <a:xfrm>
              <a:off x="1652731" y="4864808"/>
              <a:ext cx="3895200" cy="1251603"/>
              <a:chOff x="1163571" y="1698558"/>
              <a:chExt cx="3895200" cy="1251603"/>
            </a:xfrm>
          </p:grpSpPr>
          <p:sp>
            <p:nvSpPr>
              <p:cNvPr id="52" name="제목 109">
                <a:extLst>
                  <a:ext uri="{FF2B5EF4-FFF2-40B4-BE49-F238E27FC236}">
                    <a16:creationId xmlns:a16="http://schemas.microsoft.com/office/drawing/2014/main" id="{B05F1745-33E6-6040-AD06-0BC495B76A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3571" y="1698558"/>
                <a:ext cx="3895200" cy="286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300461" indent="-300461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Plug-In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구조의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Library</a:t>
                </a:r>
              </a:p>
            </p:txBody>
          </p:sp>
          <p:sp>
            <p:nvSpPr>
              <p:cNvPr id="53" name="제목 109">
                <a:extLst>
                  <a:ext uri="{FF2B5EF4-FFF2-40B4-BE49-F238E27FC236}">
                    <a16:creationId xmlns:a16="http://schemas.microsoft.com/office/drawing/2014/main" id="{B22A240A-F755-DD49-B368-2220D1897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3571" y="2033252"/>
                <a:ext cx="3895200" cy="9169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라이브러리 매니저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Plug-In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지원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손쉬운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네이티브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관련 기능 탑재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개발 편의성을 위한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Sample Code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제공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9162A09-3C69-1C4B-8478-DB403EBBC12F}"/>
              </a:ext>
            </a:extLst>
          </p:cNvPr>
          <p:cNvGrpSpPr/>
          <p:nvPr/>
        </p:nvGrpSpPr>
        <p:grpSpPr>
          <a:xfrm>
            <a:off x="7831098" y="1912944"/>
            <a:ext cx="3895200" cy="4382434"/>
            <a:chOff x="7869670" y="1942761"/>
            <a:chExt cx="3895200" cy="4382434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2ED735D-78A8-A443-954A-A4B4A3BEB1EB}"/>
                </a:ext>
              </a:extLst>
            </p:cNvPr>
            <p:cNvGrpSpPr/>
            <p:nvPr/>
          </p:nvGrpSpPr>
          <p:grpSpPr>
            <a:xfrm>
              <a:off x="7869670" y="1942761"/>
              <a:ext cx="3895200" cy="998822"/>
              <a:chOff x="1172274" y="1907342"/>
              <a:chExt cx="3895200" cy="998822"/>
            </a:xfrm>
          </p:grpSpPr>
          <p:sp>
            <p:nvSpPr>
              <p:cNvPr id="81" name="제목 109">
                <a:extLst>
                  <a:ext uri="{FF2B5EF4-FFF2-40B4-BE49-F238E27FC236}">
                    <a16:creationId xmlns:a16="http://schemas.microsoft.com/office/drawing/2014/main" id="{8977EE27-E0CD-5648-8203-27655E8AE5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274" y="1907342"/>
                <a:ext cx="3895200" cy="286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300461" indent="-300461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손쉬운 운영 및 배포 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-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앱스토어 제공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</p:txBody>
          </p:sp>
          <p:sp>
            <p:nvSpPr>
              <p:cNvPr id="82" name="제목 109">
                <a:extLst>
                  <a:ext uri="{FF2B5EF4-FFF2-40B4-BE49-F238E27FC236}">
                    <a16:creationId xmlns:a16="http://schemas.microsoft.com/office/drawing/2014/main" id="{A0E57D24-DF4A-4344-8058-CD9BF9D9C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274" y="2242037"/>
                <a:ext cx="3895200" cy="664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UI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구성 및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Contents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내용을 실시간 업데이트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앱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배포없는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업데이트 가능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,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적용시간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최소화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A113452-6713-214D-913A-C20445D37CDE}"/>
                </a:ext>
              </a:extLst>
            </p:cNvPr>
            <p:cNvGrpSpPr/>
            <p:nvPr/>
          </p:nvGrpSpPr>
          <p:grpSpPr>
            <a:xfrm>
              <a:off x="7869670" y="3239134"/>
              <a:ext cx="3895200" cy="1520444"/>
              <a:chOff x="1172274" y="1907342"/>
              <a:chExt cx="3895200" cy="1520444"/>
            </a:xfrm>
          </p:grpSpPr>
          <p:sp>
            <p:nvSpPr>
              <p:cNvPr id="77" name="제목 109">
                <a:extLst>
                  <a:ext uri="{FF2B5EF4-FFF2-40B4-BE49-F238E27FC236}">
                    <a16:creationId xmlns:a16="http://schemas.microsoft.com/office/drawing/2014/main" id="{28F3E4AE-E43E-594A-B3F2-228CE9900B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274" y="1907342"/>
                <a:ext cx="3895200" cy="286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300461" indent="-300461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효율적인 개발환경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(Low-Code)</a:t>
                </a:r>
              </a:p>
            </p:txBody>
          </p:sp>
          <p:sp>
            <p:nvSpPr>
              <p:cNvPr id="78" name="제목 109">
                <a:extLst>
                  <a:ext uri="{FF2B5EF4-FFF2-40B4-BE49-F238E27FC236}">
                    <a16:creationId xmlns:a16="http://schemas.microsoft.com/office/drawing/2014/main" id="{50C670F6-D3E6-8842-B7C2-B628D876A2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274" y="2242037"/>
                <a:ext cx="3895200" cy="11857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200" spc="-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en-US" altLang="ko-KR" sz="1200" spc="-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HTML, Java Script</a:t>
                </a:r>
                <a:r>
                  <a:rPr lang="ko-KR" altLang="en-US" sz="1200" spc="-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기반으로 구성되어 개발인력 확보 용이</a:t>
                </a:r>
                <a:endParaRPr lang="en-US" altLang="ko-KR" sz="120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수만은 레퍼런스를 통해 다양한 컴포넌트 보유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HTML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컴포넌트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Drag &amp; Drop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방식</a:t>
                </a:r>
              </a:p>
              <a:p>
                <a:pPr marL="87313" indent="-87313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Code Snippet Creator /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미리보기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테스트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61AE540-9562-9D4D-A721-1785F9496310}"/>
                </a:ext>
              </a:extLst>
            </p:cNvPr>
            <p:cNvGrpSpPr/>
            <p:nvPr/>
          </p:nvGrpSpPr>
          <p:grpSpPr>
            <a:xfrm>
              <a:off x="7869670" y="5073592"/>
              <a:ext cx="3895200" cy="1251603"/>
              <a:chOff x="1172274" y="1907342"/>
              <a:chExt cx="3895200" cy="1251603"/>
            </a:xfrm>
          </p:grpSpPr>
          <p:sp>
            <p:nvSpPr>
              <p:cNvPr id="73" name="제목 109">
                <a:extLst>
                  <a:ext uri="{FF2B5EF4-FFF2-40B4-BE49-F238E27FC236}">
                    <a16:creationId xmlns:a16="http://schemas.microsoft.com/office/drawing/2014/main" id="{677A9550-EEE9-E047-A1CB-97D627FE3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274" y="1907342"/>
                <a:ext cx="3895200" cy="286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300461" indent="-300461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통합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개발 환경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(IDE)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제공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</p:txBody>
          </p:sp>
          <p:sp>
            <p:nvSpPr>
              <p:cNvPr id="74" name="제목 109">
                <a:extLst>
                  <a:ext uri="{FF2B5EF4-FFF2-40B4-BE49-F238E27FC236}">
                    <a16:creationId xmlns:a16="http://schemas.microsoft.com/office/drawing/2014/main" id="{6C2A5E98-1BE0-CC4E-8E1E-33B1ED12A8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274" y="2242036"/>
                <a:ext cx="3895200" cy="9169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45682" rIns="0" bIns="45682" anchor="ctr">
                <a:noAutofit/>
              </a:bodyPr>
              <a:lstStyle/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altLang="ko-KR" sz="1200" spc="-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Full</a:t>
                </a:r>
                <a:r>
                  <a:rPr lang="ko-KR" altLang="en-US" sz="1200" spc="-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en-US" altLang="ko-KR" sz="1200" spc="-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Stack </a:t>
                </a:r>
                <a:r>
                  <a:rPr lang="ko-KR" altLang="en-US" sz="1200" spc="-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비주얼</a:t>
                </a:r>
                <a:r>
                  <a:rPr lang="ko-KR" altLang="en-US" sz="1200" spc="-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ko-KR" altLang="en-US" sz="1200" spc="-1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개발 </a:t>
                </a:r>
                <a:r>
                  <a:rPr lang="ko-KR" altLang="en-US" sz="1200" spc="-10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가능</a:t>
                </a:r>
                <a:endParaRPr lang="en-US" altLang="ko-KR" sz="1200" spc="-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Low-code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 도구</a:t>
                </a:r>
                <a:r>
                  <a:rPr lang="en-US" altLang="ko-KR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gradle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빌드 환경</a:t>
                </a:r>
                <a:endParaRPr lang="en-US" altLang="ko-KR" sz="1200" spc="-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  <a:p>
                <a:pPr marL="85715" indent="-85715">
                  <a:lnSpc>
                    <a:spcPct val="150000"/>
                  </a:lnSpc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통합 개발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/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테스트 환경 제공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(PC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에뮬레이터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, 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디버거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 </a:t>
                </a:r>
                <a:r>
                  <a:rPr lang="ko-KR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제공</a:t>
                </a:r>
                <a:r>
                  <a:rPr lang="en-US" altLang="ko-KR" sz="120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  <a:sym typeface="Wingdings 2" pitchFamily="18" charset="2"/>
                  </a:rPr>
                  <a:t>).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315363" y="2911766"/>
            <a:ext cx="2830629" cy="1714755"/>
            <a:chOff x="11421084" y="1034066"/>
            <a:chExt cx="3578549" cy="247287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AB078AE-CCAF-4DD0-B62E-863A3630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07"/>
            <a:stretch/>
          </p:blipFill>
          <p:spPr>
            <a:xfrm>
              <a:off x="11421084" y="1639941"/>
              <a:ext cx="3578549" cy="1866996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B5135CC-465A-4B42-8984-5ED84ECF3A10}"/>
                </a:ext>
              </a:extLst>
            </p:cNvPr>
            <p:cNvGrpSpPr/>
            <p:nvPr/>
          </p:nvGrpSpPr>
          <p:grpSpPr>
            <a:xfrm>
              <a:off x="11777385" y="1034066"/>
              <a:ext cx="2392866" cy="2199657"/>
              <a:chOff x="1523656" y="1412875"/>
              <a:chExt cx="4021703" cy="3696975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19E4C7C4-A4BC-4BC3-B414-F650376AE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3656" y="2229850"/>
                <a:ext cx="3212308" cy="2880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7FE494A-798A-4ACA-88A8-3AB3546E2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071" y="1821363"/>
                <a:ext cx="3226590" cy="2880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1EF2391-F677-43F6-80D7-BBBF177BEC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5" t="6312" r="45398" b="11376"/>
              <a:stretch/>
            </p:blipFill>
            <p:spPr>
              <a:xfrm>
                <a:off x="2318769" y="1412875"/>
                <a:ext cx="3226590" cy="2880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29BEB06-DB39-4C92-A470-8709E7F146A2}"/>
              </a:ext>
            </a:extLst>
          </p:cNvPr>
          <p:cNvGrpSpPr/>
          <p:nvPr/>
        </p:nvGrpSpPr>
        <p:grpSpPr>
          <a:xfrm>
            <a:off x="1119693" y="2036258"/>
            <a:ext cx="585536" cy="585536"/>
            <a:chOff x="6097399" y="2392731"/>
            <a:chExt cx="585536" cy="585536"/>
          </a:xfrm>
          <a:solidFill>
            <a:srgbClr val="DA3F67"/>
          </a:solidFill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F22D2AB-CB3F-4252-A3EA-986893B65B62}"/>
                </a:ext>
              </a:extLst>
            </p:cNvPr>
            <p:cNvSpPr/>
            <p:nvPr/>
          </p:nvSpPr>
          <p:spPr>
            <a:xfrm>
              <a:off x="6097399" y="2392731"/>
              <a:ext cx="585536" cy="585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5905B909-F0CF-4EFB-A72E-D9C58ECC1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431" y="2493763"/>
              <a:ext cx="383472" cy="383472"/>
            </a:xfrm>
            <a:prstGeom prst="rect">
              <a:avLst/>
            </a:prstGeom>
            <a:grpFill/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8B46E65-B2A7-4766-B993-5E24EC331402}"/>
              </a:ext>
            </a:extLst>
          </p:cNvPr>
          <p:cNvGrpSpPr/>
          <p:nvPr/>
        </p:nvGrpSpPr>
        <p:grpSpPr>
          <a:xfrm>
            <a:off x="7113229" y="3389838"/>
            <a:ext cx="585536" cy="585536"/>
            <a:chOff x="8849226" y="3483088"/>
            <a:chExt cx="585536" cy="585536"/>
          </a:xfrm>
          <a:solidFill>
            <a:srgbClr val="DA3F67"/>
          </a:solidFill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FAC8A59-ECB6-4EB5-A88B-46D91DE5D62B}"/>
                </a:ext>
              </a:extLst>
            </p:cNvPr>
            <p:cNvSpPr/>
            <p:nvPr/>
          </p:nvSpPr>
          <p:spPr>
            <a:xfrm>
              <a:off x="8849226" y="3483088"/>
              <a:ext cx="585536" cy="585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44856156-AF11-4CAE-8230-7F1EF304C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2283" y="3596145"/>
              <a:ext cx="359422" cy="359422"/>
            </a:xfrm>
            <a:prstGeom prst="rect">
              <a:avLst/>
            </a:prstGeom>
            <a:grpFill/>
          </p:spPr>
        </p:pic>
      </p:grpSp>
      <p:grpSp>
        <p:nvGrpSpPr>
          <p:cNvPr id="3" name="그룹 2"/>
          <p:cNvGrpSpPr/>
          <p:nvPr/>
        </p:nvGrpSpPr>
        <p:grpSpPr>
          <a:xfrm>
            <a:off x="1095881" y="3388522"/>
            <a:ext cx="585536" cy="585536"/>
            <a:chOff x="11471278" y="3706199"/>
            <a:chExt cx="585536" cy="585536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BCC7214-0E12-462B-8BB4-29F811D39069}"/>
                </a:ext>
              </a:extLst>
            </p:cNvPr>
            <p:cNvSpPr/>
            <p:nvPr/>
          </p:nvSpPr>
          <p:spPr>
            <a:xfrm>
              <a:off x="11471278" y="3706199"/>
              <a:ext cx="585536" cy="585536"/>
            </a:xfrm>
            <a:prstGeom prst="ellipse">
              <a:avLst/>
            </a:prstGeom>
            <a:solidFill>
              <a:srgbClr val="DA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6490CEF1-1122-48A5-AE50-2D50056C9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6824" y="3791745"/>
              <a:ext cx="414445" cy="414445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9859833-E4FB-43D6-A457-2A8C2DB46B39}"/>
              </a:ext>
            </a:extLst>
          </p:cNvPr>
          <p:cNvGrpSpPr/>
          <p:nvPr/>
        </p:nvGrpSpPr>
        <p:grpSpPr>
          <a:xfrm>
            <a:off x="7093466" y="4949678"/>
            <a:ext cx="585536" cy="585536"/>
            <a:chOff x="6120887" y="4470111"/>
            <a:chExt cx="585536" cy="585536"/>
          </a:xfrm>
          <a:solidFill>
            <a:srgbClr val="DA3F67"/>
          </a:solidFill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EFF3B6E-B3CE-4525-8532-FCDB517A728C}"/>
                </a:ext>
              </a:extLst>
            </p:cNvPr>
            <p:cNvSpPr/>
            <p:nvPr/>
          </p:nvSpPr>
          <p:spPr>
            <a:xfrm>
              <a:off x="6120887" y="4470111"/>
              <a:ext cx="585536" cy="585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9F7339B7-5F03-41A0-A1CB-6A99DC7B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945" y="4492171"/>
              <a:ext cx="541420" cy="541416"/>
            </a:xfrm>
            <a:prstGeom prst="rect">
              <a:avLst/>
            </a:prstGeom>
            <a:noFill/>
          </p:spPr>
        </p:pic>
      </p:grpSp>
      <p:grpSp>
        <p:nvGrpSpPr>
          <p:cNvPr id="5" name="그룹 4"/>
          <p:cNvGrpSpPr/>
          <p:nvPr/>
        </p:nvGrpSpPr>
        <p:grpSpPr>
          <a:xfrm>
            <a:off x="7089537" y="2020161"/>
            <a:ext cx="585536" cy="585536"/>
            <a:chOff x="14892968" y="2546035"/>
            <a:chExt cx="585536" cy="585536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609DB9B-93BD-4A8D-B3B6-E6A70E4400E2}"/>
                </a:ext>
              </a:extLst>
            </p:cNvPr>
            <p:cNvSpPr/>
            <p:nvPr/>
          </p:nvSpPr>
          <p:spPr>
            <a:xfrm>
              <a:off x="14892968" y="2546035"/>
              <a:ext cx="585536" cy="585536"/>
            </a:xfrm>
            <a:prstGeom prst="ellipse">
              <a:avLst/>
            </a:prstGeom>
            <a:solidFill>
              <a:srgbClr val="DA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0FA669D-E8B6-46BE-8F66-A1EC104C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3959" y="2599672"/>
              <a:ext cx="450694" cy="450694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152623" y="4876917"/>
            <a:ext cx="585536" cy="585536"/>
            <a:chOff x="11471278" y="4929480"/>
            <a:chExt cx="585536" cy="585536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954D37D-85AE-42C7-A969-A5DB968256B7}"/>
                </a:ext>
              </a:extLst>
            </p:cNvPr>
            <p:cNvSpPr/>
            <p:nvPr/>
          </p:nvSpPr>
          <p:spPr>
            <a:xfrm>
              <a:off x="11471278" y="4929480"/>
              <a:ext cx="585536" cy="585536"/>
            </a:xfrm>
            <a:prstGeom prst="ellipse">
              <a:avLst/>
            </a:prstGeom>
            <a:solidFill>
              <a:srgbClr val="DA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3D05A66-BA19-4ACA-BC37-9A4E156CC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1540" y="5044590"/>
              <a:ext cx="370679" cy="370679"/>
            </a:xfrm>
            <a:prstGeom prst="rect">
              <a:avLst/>
            </a:prstGeom>
            <a:noFill/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839508"/>
            <a:ext cx="2858179" cy="307777"/>
            <a:chOff x="454416" y="1472939"/>
            <a:chExt cx="2858179" cy="307777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26901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어플리케이션 개발 플랫폼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96328" y="1667381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bject 24"/>
          <p:cNvSpPr txBox="1"/>
          <p:nvPr/>
        </p:nvSpPr>
        <p:spPr>
          <a:xfrm>
            <a:off x="693633" y="1135274"/>
            <a:ext cx="10156900" cy="503590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모바일 기반의 서비스 확대를 위해 모바일 플랫폼을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운영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보안 환경을 제공하며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운영 효율성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확장성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등을 고려한 모바일 시스템 구성을 지원합니다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0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3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제품 특장점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09505BD-CC77-B04D-A088-E4AAB1D277CD}"/>
              </a:ext>
            </a:extLst>
          </p:cNvPr>
          <p:cNvGrpSpPr/>
          <p:nvPr/>
        </p:nvGrpSpPr>
        <p:grpSpPr>
          <a:xfrm>
            <a:off x="4373113" y="1943972"/>
            <a:ext cx="7137823" cy="3968974"/>
            <a:chOff x="4730327" y="2284605"/>
            <a:chExt cx="4812124" cy="3180338"/>
          </a:xfrm>
        </p:grpSpPr>
        <p:sp>
          <p:nvSpPr>
            <p:cNvPr id="93" name="모서리가 둥근 직사각형 103">
              <a:extLst>
                <a:ext uri="{FF2B5EF4-FFF2-40B4-BE49-F238E27FC236}">
                  <a16:creationId xmlns:a16="http://schemas.microsoft.com/office/drawing/2014/main" id="{BBCFBE9C-9A7F-DF49-BDE3-2DBFE65EC6C8}"/>
                </a:ext>
              </a:extLst>
            </p:cNvPr>
            <p:cNvSpPr/>
            <p:nvPr/>
          </p:nvSpPr>
          <p:spPr bwMode="auto">
            <a:xfrm>
              <a:off x="4730327" y="2284605"/>
              <a:ext cx="3528000" cy="24244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83978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1">
                  <a:solidFill>
                    <a:sysClr val="window" lastClr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Core Library</a:t>
              </a:r>
              <a:endParaRPr lang="ko-KR" altLang="en-US" sz="1400" b="1" dirty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2" pitchFamily="18" charset="2"/>
              </a:endParaRPr>
            </a:p>
          </p:txBody>
        </p:sp>
        <p:sp>
          <p:nvSpPr>
            <p:cNvPr id="94" name="모서리가 둥근 직사각형 137">
              <a:extLst>
                <a:ext uri="{FF2B5EF4-FFF2-40B4-BE49-F238E27FC236}">
                  <a16:creationId xmlns:a16="http://schemas.microsoft.com/office/drawing/2014/main" id="{24F3A999-414B-0844-BFDF-4A997EB3B9F4}"/>
                </a:ext>
              </a:extLst>
            </p:cNvPr>
            <p:cNvSpPr/>
            <p:nvPr/>
          </p:nvSpPr>
          <p:spPr bwMode="auto">
            <a:xfrm>
              <a:off x="8354451" y="2284605"/>
              <a:ext cx="1188000" cy="2424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83978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확장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Plug In I/F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 2" pitchFamily="18" charset="2"/>
              </a:endParaRPr>
            </a:p>
          </p:txBody>
        </p:sp>
        <p:sp>
          <p:nvSpPr>
            <p:cNvPr id="95" name="AutoShape 48">
              <a:extLst>
                <a:ext uri="{FF2B5EF4-FFF2-40B4-BE49-F238E27FC236}">
                  <a16:creationId xmlns:a16="http://schemas.microsoft.com/office/drawing/2014/main" id="{548AA7E5-38B6-4C46-911C-9DBCA2D3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327" y="2584943"/>
              <a:ext cx="3528000" cy="2880000"/>
            </a:xfrm>
            <a:prstGeom prst="rect">
              <a:avLst/>
            </a:prstGeom>
            <a:solidFill>
              <a:srgbClr val="E0E4F1"/>
            </a:solidFill>
            <a:ln w="6350">
              <a:noFill/>
              <a:round/>
              <a:headEnd/>
              <a:tailEnd/>
            </a:ln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742950" lvl="1" indent="-285750">
                <a:spcBef>
                  <a:spcPts val="100"/>
                </a:spcBef>
                <a:defRPr/>
              </a:pPr>
              <a:endParaRPr lang="ko-KR" altLang="en-US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AutoShape 48">
              <a:extLst>
                <a:ext uri="{FF2B5EF4-FFF2-40B4-BE49-F238E27FC236}">
                  <a16:creationId xmlns:a16="http://schemas.microsoft.com/office/drawing/2014/main" id="{D082C402-374F-E14C-B212-E205FAC28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4451" y="2584943"/>
              <a:ext cx="1188000" cy="2880000"/>
            </a:xfrm>
            <a:prstGeom prst="rect">
              <a:avLst/>
            </a:prstGeom>
            <a:solidFill>
              <a:srgbClr val="E0E4F1"/>
            </a:solidFill>
            <a:ln w="6350">
              <a:noFill/>
              <a:round/>
              <a:headEnd/>
              <a:tailEnd/>
            </a:ln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742950" lvl="1" indent="-285750">
                <a:spcBef>
                  <a:spcPts val="100"/>
                </a:spcBef>
                <a:defRPr/>
              </a:pPr>
              <a:endParaRPr lang="ko-KR" altLang="en-US" sz="10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모서리가 둥근 직사각형 123">
              <a:extLst>
                <a:ext uri="{FF2B5EF4-FFF2-40B4-BE49-F238E27FC236}">
                  <a16:creationId xmlns:a16="http://schemas.microsoft.com/office/drawing/2014/main" id="{545F3704-523B-544D-86F3-B8120E5B8213}"/>
                </a:ext>
              </a:extLst>
            </p:cNvPr>
            <p:cNvSpPr/>
            <p:nvPr/>
          </p:nvSpPr>
          <p:spPr bwMode="auto">
            <a:xfrm>
              <a:off x="4818064" y="2649679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Encryption &amp;</a:t>
              </a:r>
              <a:r>
                <a:rPr lang="ko-KR" altLang="en-US" sz="10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Decryption</a:t>
              </a:r>
              <a:endParaRPr kumimoji="0" lang="ko-KR" altLang="en-US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2" pitchFamily="18" charset="2"/>
              </a:endParaRPr>
            </a:p>
          </p:txBody>
        </p:sp>
        <p:sp>
          <p:nvSpPr>
            <p:cNvPr id="98" name="모서리가 둥근 직사각형 123">
              <a:extLst>
                <a:ext uri="{FF2B5EF4-FFF2-40B4-BE49-F238E27FC236}">
                  <a16:creationId xmlns:a16="http://schemas.microsoft.com/office/drawing/2014/main" id="{6EE2C07C-6B69-DD4E-A111-CF773558D795}"/>
                </a:ext>
              </a:extLst>
            </p:cNvPr>
            <p:cNvSpPr/>
            <p:nvPr/>
          </p:nvSpPr>
          <p:spPr bwMode="auto">
            <a:xfrm>
              <a:off x="5972327" y="2649679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Network Manager</a:t>
              </a:r>
              <a:endParaRPr kumimoji="0" lang="ko-KR" altLang="en-US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2" pitchFamily="18" charset="2"/>
              </a:endParaRPr>
            </a:p>
          </p:txBody>
        </p:sp>
        <p:sp>
          <p:nvSpPr>
            <p:cNvPr id="99" name="모서리가 둥근 직사각형 123">
              <a:extLst>
                <a:ext uri="{FF2B5EF4-FFF2-40B4-BE49-F238E27FC236}">
                  <a16:creationId xmlns:a16="http://schemas.microsoft.com/office/drawing/2014/main" id="{5BFF9EBD-F353-2045-89DA-39D0E4C3E4B4}"/>
                </a:ext>
              </a:extLst>
            </p:cNvPr>
            <p:cNvSpPr/>
            <p:nvPr/>
          </p:nvSpPr>
          <p:spPr bwMode="auto">
            <a:xfrm>
              <a:off x="7126590" y="2649679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Common</a:t>
              </a:r>
              <a:r>
                <a:rPr kumimoji="0" lang="ko-KR" altLang="en-US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 </a:t>
              </a: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Handler</a:t>
              </a:r>
              <a:endParaRPr kumimoji="0" lang="ko-KR" altLang="en-US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2" pitchFamily="18" charset="2"/>
              </a:endParaRPr>
            </a:p>
          </p:txBody>
        </p:sp>
        <p:sp>
          <p:nvSpPr>
            <p:cNvPr id="100" name="모서리가 둥근 직사각형 123">
              <a:extLst>
                <a:ext uri="{FF2B5EF4-FFF2-40B4-BE49-F238E27FC236}">
                  <a16:creationId xmlns:a16="http://schemas.microsoft.com/office/drawing/2014/main" id="{CEE95EAB-1CE3-FF47-9772-BED172EA16C4}"/>
                </a:ext>
              </a:extLst>
            </p:cNvPr>
            <p:cNvSpPr/>
            <p:nvPr/>
          </p:nvSpPr>
          <p:spPr bwMode="auto">
            <a:xfrm>
              <a:off x="4818064" y="3028500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Parameter Manager</a:t>
              </a:r>
            </a:p>
          </p:txBody>
        </p:sp>
        <p:sp>
          <p:nvSpPr>
            <p:cNvPr id="101" name="모서리가 둥근 직사각형 123">
              <a:extLst>
                <a:ext uri="{FF2B5EF4-FFF2-40B4-BE49-F238E27FC236}">
                  <a16:creationId xmlns:a16="http://schemas.microsoft.com/office/drawing/2014/main" id="{57F0DFBD-B15B-2F49-9596-DFD32FDE7507}"/>
                </a:ext>
              </a:extLst>
            </p:cNvPr>
            <p:cNvSpPr/>
            <p:nvPr/>
          </p:nvSpPr>
          <p:spPr bwMode="auto">
            <a:xfrm>
              <a:off x="5972327" y="3028500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Controller</a:t>
              </a:r>
            </a:p>
          </p:txBody>
        </p:sp>
        <p:sp>
          <p:nvSpPr>
            <p:cNvPr id="102" name="모서리가 둥근 직사각형 123">
              <a:extLst>
                <a:ext uri="{FF2B5EF4-FFF2-40B4-BE49-F238E27FC236}">
                  <a16:creationId xmlns:a16="http://schemas.microsoft.com/office/drawing/2014/main" id="{B553456E-918D-AD40-BA12-5911FA149776}"/>
                </a:ext>
              </a:extLst>
            </p:cNvPr>
            <p:cNvSpPr/>
            <p:nvPr/>
          </p:nvSpPr>
          <p:spPr bwMode="auto">
            <a:xfrm>
              <a:off x="7126590" y="3028500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Interface Manager</a:t>
              </a:r>
            </a:p>
          </p:txBody>
        </p:sp>
        <p:sp>
          <p:nvSpPr>
            <p:cNvPr id="103" name="모서리가 둥근 직사각형 123">
              <a:extLst>
                <a:ext uri="{FF2B5EF4-FFF2-40B4-BE49-F238E27FC236}">
                  <a16:creationId xmlns:a16="http://schemas.microsoft.com/office/drawing/2014/main" id="{FABE74AB-E1CB-EE43-B127-94F7CCE62D21}"/>
                </a:ext>
              </a:extLst>
            </p:cNvPr>
            <p:cNvSpPr/>
            <p:nvPr/>
          </p:nvSpPr>
          <p:spPr bwMode="auto">
            <a:xfrm>
              <a:off x="8426451" y="2649679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지문인식</a:t>
              </a:r>
              <a:r>
                <a:rPr kumimoji="0" lang="en-US" altLang="ko-KR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간편 인증</a:t>
              </a:r>
            </a:p>
          </p:txBody>
        </p:sp>
        <p:sp>
          <p:nvSpPr>
            <p:cNvPr id="104" name="모서리가 둥근 직사각형 123">
              <a:extLst>
                <a:ext uri="{FF2B5EF4-FFF2-40B4-BE49-F238E27FC236}">
                  <a16:creationId xmlns:a16="http://schemas.microsoft.com/office/drawing/2014/main" id="{AA6F6222-2255-6C4B-BCB7-8A6C6B16D43E}"/>
                </a:ext>
              </a:extLst>
            </p:cNvPr>
            <p:cNvSpPr/>
            <p:nvPr/>
          </p:nvSpPr>
          <p:spPr bwMode="auto">
            <a:xfrm>
              <a:off x="4818064" y="3407321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History Manager</a:t>
              </a:r>
            </a:p>
          </p:txBody>
        </p:sp>
        <p:sp>
          <p:nvSpPr>
            <p:cNvPr id="105" name="모서리가 둥근 직사각형 123">
              <a:extLst>
                <a:ext uri="{FF2B5EF4-FFF2-40B4-BE49-F238E27FC236}">
                  <a16:creationId xmlns:a16="http://schemas.microsoft.com/office/drawing/2014/main" id="{36E3A365-868A-2341-9DE4-7D931B328FDB}"/>
                </a:ext>
              </a:extLst>
            </p:cNvPr>
            <p:cNvSpPr/>
            <p:nvPr/>
          </p:nvSpPr>
          <p:spPr bwMode="auto">
            <a:xfrm>
              <a:off x="5972327" y="3407321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Resource Update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Manager</a:t>
              </a:r>
            </a:p>
          </p:txBody>
        </p:sp>
        <p:sp>
          <p:nvSpPr>
            <p:cNvPr id="106" name="모서리가 둥근 직사각형 123">
              <a:extLst>
                <a:ext uri="{FF2B5EF4-FFF2-40B4-BE49-F238E27FC236}">
                  <a16:creationId xmlns:a16="http://schemas.microsoft.com/office/drawing/2014/main" id="{478601D2-B859-DE4A-8274-1CC8447E7338}"/>
                </a:ext>
              </a:extLst>
            </p:cNvPr>
            <p:cNvSpPr/>
            <p:nvPr/>
          </p:nvSpPr>
          <p:spPr bwMode="auto">
            <a:xfrm>
              <a:off x="7126590" y="3407321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Plugin Manager</a:t>
              </a:r>
            </a:p>
          </p:txBody>
        </p:sp>
        <p:sp>
          <p:nvSpPr>
            <p:cNvPr id="107" name="모서리가 둥근 직사각형 123">
              <a:extLst>
                <a:ext uri="{FF2B5EF4-FFF2-40B4-BE49-F238E27FC236}">
                  <a16:creationId xmlns:a16="http://schemas.microsoft.com/office/drawing/2014/main" id="{7ACA6229-BFEE-0E46-A9B4-E2A28B33744B}"/>
                </a:ext>
              </a:extLst>
            </p:cNvPr>
            <p:cNvSpPr/>
            <p:nvPr/>
          </p:nvSpPr>
          <p:spPr bwMode="auto">
            <a:xfrm>
              <a:off x="4818064" y="3786142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Device Manager</a:t>
              </a:r>
            </a:p>
          </p:txBody>
        </p:sp>
        <p:sp>
          <p:nvSpPr>
            <p:cNvPr id="108" name="모서리가 둥근 직사각형 123">
              <a:extLst>
                <a:ext uri="{FF2B5EF4-FFF2-40B4-BE49-F238E27FC236}">
                  <a16:creationId xmlns:a16="http://schemas.microsoft.com/office/drawing/2014/main" id="{E1294264-CA9B-F542-9FF5-4D8C6D405B2F}"/>
                </a:ext>
              </a:extLst>
            </p:cNvPr>
            <p:cNvSpPr/>
            <p:nvPr/>
          </p:nvSpPr>
          <p:spPr bwMode="auto">
            <a:xfrm>
              <a:off x="5972327" y="3786142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Zip</a:t>
              </a:r>
            </a:p>
          </p:txBody>
        </p:sp>
        <p:sp>
          <p:nvSpPr>
            <p:cNvPr id="109" name="모서리가 둥근 직사각형 123">
              <a:extLst>
                <a:ext uri="{FF2B5EF4-FFF2-40B4-BE49-F238E27FC236}">
                  <a16:creationId xmlns:a16="http://schemas.microsoft.com/office/drawing/2014/main" id="{5E23861F-E6F2-FA4D-A149-7BBDCA44B4C9}"/>
                </a:ext>
              </a:extLst>
            </p:cNvPr>
            <p:cNvSpPr/>
            <p:nvPr/>
          </p:nvSpPr>
          <p:spPr bwMode="auto">
            <a:xfrm>
              <a:off x="7126590" y="3786142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Activity Manager</a:t>
              </a:r>
            </a:p>
          </p:txBody>
        </p:sp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16A66834-AF35-634C-88A2-B1D019B60EEE}"/>
                </a:ext>
              </a:extLst>
            </p:cNvPr>
            <p:cNvSpPr/>
            <p:nvPr/>
          </p:nvSpPr>
          <p:spPr bwMode="auto">
            <a:xfrm>
              <a:off x="4818064" y="4164963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Data Handler</a:t>
              </a:r>
            </a:p>
          </p:txBody>
        </p:sp>
        <p:sp>
          <p:nvSpPr>
            <p:cNvPr id="111" name="모서리가 둥근 직사각형 123">
              <a:extLst>
                <a:ext uri="{FF2B5EF4-FFF2-40B4-BE49-F238E27FC236}">
                  <a16:creationId xmlns:a16="http://schemas.microsoft.com/office/drawing/2014/main" id="{1CB6886B-B8EB-9949-9A4B-942AD723A3ED}"/>
                </a:ext>
              </a:extLst>
            </p:cNvPr>
            <p:cNvSpPr/>
            <p:nvPr/>
          </p:nvSpPr>
          <p:spPr bwMode="auto">
            <a:xfrm>
              <a:off x="5972327" y="4164963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Web View</a:t>
              </a:r>
            </a:p>
          </p:txBody>
        </p:sp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5703F43B-1EDD-144C-AC94-7F02C66D0D82}"/>
                </a:ext>
              </a:extLst>
            </p:cNvPr>
            <p:cNvSpPr/>
            <p:nvPr/>
          </p:nvSpPr>
          <p:spPr bwMode="auto">
            <a:xfrm>
              <a:off x="7126590" y="4164963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DB</a:t>
              </a:r>
            </a:p>
          </p:txBody>
        </p:sp>
        <p:sp>
          <p:nvSpPr>
            <p:cNvPr id="129" name="모서리가 둥근 직사각형 123">
              <a:extLst>
                <a:ext uri="{FF2B5EF4-FFF2-40B4-BE49-F238E27FC236}">
                  <a16:creationId xmlns:a16="http://schemas.microsoft.com/office/drawing/2014/main" id="{190EE20D-8141-B14C-90A5-56F98E512FC3}"/>
                </a:ext>
              </a:extLst>
            </p:cNvPr>
            <p:cNvSpPr/>
            <p:nvPr/>
          </p:nvSpPr>
          <p:spPr bwMode="auto">
            <a:xfrm>
              <a:off x="4818064" y="4543784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Web Server</a:t>
              </a:r>
            </a:p>
          </p:txBody>
        </p:sp>
        <p:sp>
          <p:nvSpPr>
            <p:cNvPr id="160" name="모서리가 둥근 직사각형 123">
              <a:extLst>
                <a:ext uri="{FF2B5EF4-FFF2-40B4-BE49-F238E27FC236}">
                  <a16:creationId xmlns:a16="http://schemas.microsoft.com/office/drawing/2014/main" id="{0BD009AB-C544-2B4F-AB97-F03934D5177F}"/>
                </a:ext>
              </a:extLst>
            </p:cNvPr>
            <p:cNvSpPr/>
            <p:nvPr/>
          </p:nvSpPr>
          <p:spPr bwMode="auto">
            <a:xfrm>
              <a:off x="5972327" y="4543784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File Manager</a:t>
              </a:r>
            </a:p>
          </p:txBody>
        </p:sp>
        <p:sp>
          <p:nvSpPr>
            <p:cNvPr id="161" name="모서리가 둥근 직사각형 123">
              <a:extLst>
                <a:ext uri="{FF2B5EF4-FFF2-40B4-BE49-F238E27FC236}">
                  <a16:creationId xmlns:a16="http://schemas.microsoft.com/office/drawing/2014/main" id="{6223A904-24C9-4F4E-89B9-CACAE49671F2}"/>
                </a:ext>
              </a:extLst>
            </p:cNvPr>
            <p:cNvSpPr/>
            <p:nvPr/>
          </p:nvSpPr>
          <p:spPr bwMode="auto">
            <a:xfrm>
              <a:off x="7126590" y="4543784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Pop Up</a:t>
              </a:r>
            </a:p>
          </p:txBody>
        </p:sp>
        <p:sp>
          <p:nvSpPr>
            <p:cNvPr id="162" name="모서리가 둥근 직사각형 123">
              <a:extLst>
                <a:ext uri="{FF2B5EF4-FFF2-40B4-BE49-F238E27FC236}">
                  <a16:creationId xmlns:a16="http://schemas.microsoft.com/office/drawing/2014/main" id="{C30BF1AB-243F-5C4B-9B87-9BDF35D453E6}"/>
                </a:ext>
              </a:extLst>
            </p:cNvPr>
            <p:cNvSpPr/>
            <p:nvPr/>
          </p:nvSpPr>
          <p:spPr bwMode="auto">
            <a:xfrm>
              <a:off x="4818064" y="4922608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Media</a:t>
              </a:r>
            </a:p>
          </p:txBody>
        </p:sp>
        <p:sp>
          <p:nvSpPr>
            <p:cNvPr id="163" name="모서리가 둥근 직사각형 123">
              <a:extLst>
                <a:ext uri="{FF2B5EF4-FFF2-40B4-BE49-F238E27FC236}">
                  <a16:creationId xmlns:a16="http://schemas.microsoft.com/office/drawing/2014/main" id="{C8E41CBD-B186-164D-BE8A-9DCEDB641515}"/>
                </a:ext>
              </a:extLst>
            </p:cNvPr>
            <p:cNvSpPr/>
            <p:nvPr/>
          </p:nvSpPr>
          <p:spPr bwMode="auto">
            <a:xfrm>
              <a:off x="5972327" y="4922608"/>
              <a:ext cx="1044000" cy="504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t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Logger</a:t>
              </a:r>
            </a:p>
          </p:txBody>
        </p:sp>
        <p:sp>
          <p:nvSpPr>
            <p:cNvPr id="176" name="모서리가 둥근 직사각형 123">
              <a:extLst>
                <a:ext uri="{FF2B5EF4-FFF2-40B4-BE49-F238E27FC236}">
                  <a16:creationId xmlns:a16="http://schemas.microsoft.com/office/drawing/2014/main" id="{B69BA611-E00A-4A4C-9CA1-D6EC59666A8A}"/>
                </a:ext>
              </a:extLst>
            </p:cNvPr>
            <p:cNvSpPr/>
            <p:nvPr/>
          </p:nvSpPr>
          <p:spPr bwMode="auto">
            <a:xfrm>
              <a:off x="7126590" y="4922608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Multi Manager</a:t>
              </a:r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0054F31D-876D-0C45-86B6-72947416185F}"/>
                </a:ext>
              </a:extLst>
            </p:cNvPr>
            <p:cNvGrpSpPr/>
            <p:nvPr/>
          </p:nvGrpSpPr>
          <p:grpSpPr>
            <a:xfrm>
              <a:off x="5998373" y="5153716"/>
              <a:ext cx="992713" cy="241143"/>
              <a:chOff x="5992376" y="5068224"/>
              <a:chExt cx="992713" cy="241143"/>
            </a:xfrm>
            <a:solidFill>
              <a:srgbClr val="E62645">
                <a:alpha val="30000"/>
              </a:srgbClr>
            </a:solidFill>
          </p:grpSpPr>
          <p:sp>
            <p:nvSpPr>
              <p:cNvPr id="184" name="모서리가 둥근 직사각형 115">
                <a:extLst>
                  <a:ext uri="{FF2B5EF4-FFF2-40B4-BE49-F238E27FC236}">
                    <a16:creationId xmlns:a16="http://schemas.microsoft.com/office/drawing/2014/main" id="{1B5932E9-BF96-3346-85CF-2FB42AB161B3}"/>
                  </a:ext>
                </a:extLst>
              </p:cNvPr>
              <p:cNvSpPr/>
              <p:nvPr/>
            </p:nvSpPr>
            <p:spPr>
              <a:xfrm>
                <a:off x="5992376" y="5068225"/>
                <a:ext cx="485404" cy="241142"/>
              </a:xfrm>
              <a:prstGeom prst="roundRect">
                <a:avLst/>
              </a:prstGeom>
              <a:solidFill>
                <a:schemeClr val="accent5"/>
              </a:solidFill>
              <a:ln w="12700" cap="flat" cmpd="sng" algn="ctr">
                <a:solidFill>
                  <a:srgbClr val="2A3A75"/>
                </a:solidFill>
                <a:prstDash val="solid"/>
              </a:ln>
              <a:effectLst/>
            </p:spPr>
            <p:txBody>
              <a:bodyPr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7838" indent="-2063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263" indent="-4286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688" indent="-65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4525" indent="-8572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000" kern="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iOS API</a:t>
                </a:r>
                <a:endParaRPr kumimoji="0" lang="ko-KR" altLang="en-US" sz="1000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5" name="모서리가 둥근 직사각형 115">
                <a:extLst>
                  <a:ext uri="{FF2B5EF4-FFF2-40B4-BE49-F238E27FC236}">
                    <a16:creationId xmlns:a16="http://schemas.microsoft.com/office/drawing/2014/main" id="{FA5A8561-9F22-7E42-82DB-A1733E102385}"/>
                  </a:ext>
                </a:extLst>
              </p:cNvPr>
              <p:cNvSpPr/>
              <p:nvPr/>
            </p:nvSpPr>
            <p:spPr>
              <a:xfrm>
                <a:off x="6499685" y="5068224"/>
                <a:ext cx="485404" cy="241141"/>
              </a:xfrm>
              <a:prstGeom prst="roundRect">
                <a:avLst/>
              </a:prstGeom>
              <a:solidFill>
                <a:schemeClr val="accent5"/>
              </a:solidFill>
              <a:ln w="12700" cap="flat" cmpd="sng" algn="ctr">
                <a:solidFill>
                  <a:srgbClr val="2A3A75"/>
                </a:solidFill>
                <a:prstDash val="solid"/>
              </a:ln>
              <a:effectLst/>
            </p:spPr>
            <p:txBody>
              <a:bodyPr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77838" indent="-2063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57263" indent="-42863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36688" indent="-65088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14525" indent="-85725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000" kern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AOS API</a:t>
                </a:r>
                <a:endParaRPr kumimoji="0" lang="ko-KR" altLang="en-US" sz="1000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78" name="모서리가 둥근 직사각형 123">
              <a:extLst>
                <a:ext uri="{FF2B5EF4-FFF2-40B4-BE49-F238E27FC236}">
                  <a16:creationId xmlns:a16="http://schemas.microsoft.com/office/drawing/2014/main" id="{0DE38461-DCDA-3D40-8E84-7A6C14326900}"/>
                </a:ext>
              </a:extLst>
            </p:cNvPr>
            <p:cNvSpPr/>
            <p:nvPr/>
          </p:nvSpPr>
          <p:spPr bwMode="auto">
            <a:xfrm>
              <a:off x="8426451" y="3028500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음성인식</a:t>
              </a:r>
            </a:p>
          </p:txBody>
        </p:sp>
        <p:sp>
          <p:nvSpPr>
            <p:cNvPr id="179" name="모서리가 둥근 직사각형 123">
              <a:extLst>
                <a:ext uri="{FF2B5EF4-FFF2-40B4-BE49-F238E27FC236}">
                  <a16:creationId xmlns:a16="http://schemas.microsoft.com/office/drawing/2014/main" id="{1DD3A061-81CF-654E-B0CB-B8716CEC2362}"/>
                </a:ext>
              </a:extLst>
            </p:cNvPr>
            <p:cNvSpPr/>
            <p:nvPr/>
          </p:nvSpPr>
          <p:spPr bwMode="auto">
            <a:xfrm>
              <a:off x="8426451" y="3407321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이미지 인식</a:t>
              </a:r>
            </a:p>
          </p:txBody>
        </p:sp>
        <p:sp>
          <p:nvSpPr>
            <p:cNvPr id="180" name="모서리가 둥근 직사각형 123">
              <a:extLst>
                <a:ext uri="{FF2B5EF4-FFF2-40B4-BE49-F238E27FC236}">
                  <a16:creationId xmlns:a16="http://schemas.microsoft.com/office/drawing/2014/main" id="{770459D7-AC41-B44E-97F3-9D5514409A82}"/>
                </a:ext>
              </a:extLst>
            </p:cNvPr>
            <p:cNvSpPr/>
            <p:nvPr/>
          </p:nvSpPr>
          <p:spPr bwMode="auto">
            <a:xfrm>
              <a:off x="8426451" y="3786142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AI 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엔진 연계</a:t>
              </a:r>
            </a:p>
          </p:txBody>
        </p:sp>
        <p:sp>
          <p:nvSpPr>
            <p:cNvPr id="181" name="모서리가 둥근 직사각형 123">
              <a:extLst>
                <a:ext uri="{FF2B5EF4-FFF2-40B4-BE49-F238E27FC236}">
                  <a16:creationId xmlns:a16="http://schemas.microsoft.com/office/drawing/2014/main" id="{E0F2DF2E-58C7-C248-8C43-F6778326DE1B}"/>
                </a:ext>
              </a:extLst>
            </p:cNvPr>
            <p:cNvSpPr/>
            <p:nvPr/>
          </p:nvSpPr>
          <p:spPr bwMode="auto">
            <a:xfrm>
              <a:off x="8426451" y="4164963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000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챗봇</a:t>
              </a:r>
              <a:r>
                <a:rPr kumimoji="0"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 연계</a:t>
              </a:r>
            </a:p>
          </p:txBody>
        </p:sp>
        <p:sp>
          <p:nvSpPr>
            <p:cNvPr id="182" name="모서리가 둥근 직사각형 123">
              <a:extLst>
                <a:ext uri="{FF2B5EF4-FFF2-40B4-BE49-F238E27FC236}">
                  <a16:creationId xmlns:a16="http://schemas.microsoft.com/office/drawing/2014/main" id="{A8F25989-2E47-CF41-814C-BC324FDF1B6E}"/>
                </a:ext>
              </a:extLst>
            </p:cNvPr>
            <p:cNvSpPr/>
            <p:nvPr/>
          </p:nvSpPr>
          <p:spPr bwMode="auto">
            <a:xfrm>
              <a:off x="8426451" y="4543784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명함인식</a:t>
              </a:r>
            </a:p>
          </p:txBody>
        </p:sp>
        <p:sp>
          <p:nvSpPr>
            <p:cNvPr id="183" name="모서리가 둥근 직사각형 123">
              <a:extLst>
                <a:ext uri="{FF2B5EF4-FFF2-40B4-BE49-F238E27FC236}">
                  <a16:creationId xmlns:a16="http://schemas.microsoft.com/office/drawing/2014/main" id="{73FAF073-4283-4947-AB99-331018482925}"/>
                </a:ext>
              </a:extLst>
            </p:cNvPr>
            <p:cNvSpPr/>
            <p:nvPr/>
          </p:nvSpPr>
          <p:spPr bwMode="auto">
            <a:xfrm>
              <a:off x="8426451" y="4922608"/>
              <a:ext cx="1044000" cy="288000"/>
            </a:xfrm>
            <a:prstGeom prst="roundRect">
              <a:avLst>
                <a:gd name="adj" fmla="val 7848"/>
              </a:avLst>
            </a:prstGeom>
            <a:solidFill>
              <a:schemeClr val="bg1"/>
            </a:solidFill>
            <a:ln w="12700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77838" indent="-2063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57263" indent="-42863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436688" indent="-65088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914525" indent="-85725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2" pitchFamily="18" charset="2"/>
                </a:rPr>
                <a:t>......</a:t>
              </a:r>
              <a:endParaRPr kumimoji="0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2" pitchFamily="18" charset="2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617E119D-1233-2549-AEEC-EE55B93D18D1}"/>
              </a:ext>
            </a:extLst>
          </p:cNvPr>
          <p:cNvSpPr txBox="1"/>
          <p:nvPr/>
        </p:nvSpPr>
        <p:spPr>
          <a:xfrm>
            <a:off x="6198952" y="5949619"/>
            <a:ext cx="5261697" cy="407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87313" indent="-87313">
              <a:spcBef>
                <a:spcPts val="300"/>
              </a:spcBef>
              <a:buFont typeface="Arial" panose="020B0604020202020204" pitchFamily="34" charset="0"/>
              <a:buChar char="•"/>
              <a:defRPr kumimoji="1" sz="1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/>
              <a:t>OS</a:t>
            </a:r>
            <a:r>
              <a:rPr lang="ko-KR" altLang="en-US" sz="900" b="0" dirty="0"/>
              <a:t>제조사의 </a:t>
            </a:r>
            <a:r>
              <a:rPr lang="en-US" altLang="ko-KR" sz="900" b="0" dirty="0"/>
              <a:t>Gold Master </a:t>
            </a:r>
            <a:r>
              <a:rPr lang="ko-KR" altLang="en-US" sz="900" b="0" dirty="0"/>
              <a:t>버전에 대한 </a:t>
            </a:r>
            <a:r>
              <a:rPr lang="en-US" altLang="ko-KR" sz="900" b="0" dirty="0"/>
              <a:t>Test</a:t>
            </a:r>
            <a:r>
              <a:rPr lang="ko-KR" altLang="en-US" sz="900" b="0" dirty="0"/>
              <a:t>를 통하여 </a:t>
            </a:r>
            <a:r>
              <a:rPr lang="en-US" altLang="ko-KR" sz="900" b="0" dirty="0"/>
              <a:t>2</a:t>
            </a:r>
            <a:r>
              <a:rPr lang="ko-KR" altLang="en-US" sz="900" b="0" dirty="0"/>
              <a:t>주 이내에 신규 </a:t>
            </a:r>
            <a:r>
              <a:rPr lang="en-US" altLang="ko-KR" sz="900" b="0" dirty="0"/>
              <a:t>OS</a:t>
            </a:r>
            <a:r>
              <a:rPr lang="ko-KR" altLang="en-US" sz="900" b="0" dirty="0"/>
              <a:t>에 대한 </a:t>
            </a:r>
            <a:r>
              <a:rPr lang="en-US" altLang="ko-KR" sz="900" b="0" dirty="0"/>
              <a:t>Patch </a:t>
            </a:r>
            <a:r>
              <a:rPr lang="ko-KR" altLang="en-US" sz="900" b="0" dirty="0"/>
              <a:t>배포</a:t>
            </a:r>
            <a:endParaRPr lang="en-US" altLang="ko-KR" sz="900" b="0" dirty="0"/>
          </a:p>
          <a:p>
            <a:r>
              <a:rPr lang="ko-KR" altLang="en-US" sz="900" b="0" dirty="0"/>
              <a:t>상용 </a:t>
            </a:r>
            <a:r>
              <a:rPr lang="en-US" altLang="ko-KR" sz="900" b="0" dirty="0"/>
              <a:t>OS </a:t>
            </a:r>
            <a:r>
              <a:rPr lang="ko-KR" altLang="en-US" sz="900" b="0" dirty="0"/>
              <a:t>이전에 모든 서비스에 대한 플랫폼 </a:t>
            </a:r>
            <a:r>
              <a:rPr lang="en-US" altLang="ko-KR" sz="900" b="0" dirty="0"/>
              <a:t>Upgrade</a:t>
            </a:r>
            <a:r>
              <a:rPr lang="ko-KR" altLang="en-US" sz="900" b="0" dirty="0"/>
              <a:t>로 실 서비스에 문제가 없도록 대응하는 체계 구축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839508"/>
            <a:ext cx="1646309" cy="307777"/>
            <a:chOff x="454416" y="1472939"/>
            <a:chExt cx="1646309" cy="30777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147829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ko-KR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Native </a:t>
              </a:r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지원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96328" y="1667381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645068" y="1119821"/>
            <a:ext cx="10644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하나의 소스로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iOS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에서 요구되는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Native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의 요건을 충족합니다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iOS, Android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Interface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Core Library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에서 각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에 대응하는 구조로 이루어져 있습니다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E4C0A28-D2A2-304D-8BB6-41F0F8AE5E39}"/>
              </a:ext>
            </a:extLst>
          </p:cNvPr>
          <p:cNvSpPr/>
          <p:nvPr/>
        </p:nvSpPr>
        <p:spPr>
          <a:xfrm>
            <a:off x="969738" y="2192975"/>
            <a:ext cx="3196974" cy="307269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</a:ln>
          <a:effectLst/>
        </p:spPr>
        <p:txBody>
          <a:bodyPr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ko-KR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Interface</a:t>
            </a:r>
            <a:endParaRPr lang="ko-KR" altLang="en-US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87F969B-D007-AA4A-BBB5-F41E39EDE253}"/>
              </a:ext>
            </a:extLst>
          </p:cNvPr>
          <p:cNvSpPr/>
          <p:nvPr/>
        </p:nvSpPr>
        <p:spPr>
          <a:xfrm>
            <a:off x="969738" y="3591800"/>
            <a:ext cx="3196974" cy="3840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Native 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</a:t>
            </a:r>
          </a:p>
        </p:txBody>
      </p:sp>
      <p:sp>
        <p:nvSpPr>
          <p:cNvPr id="213" name="사다리꼴 186">
            <a:extLst>
              <a:ext uri="{FF2B5EF4-FFF2-40B4-BE49-F238E27FC236}">
                <a16:creationId xmlns:a16="http://schemas.microsoft.com/office/drawing/2014/main" id="{3D7ACAA4-9D75-E649-9AD5-258489DFD4D9}"/>
              </a:ext>
            </a:extLst>
          </p:cNvPr>
          <p:cNvSpPr/>
          <p:nvPr/>
        </p:nvSpPr>
        <p:spPr>
          <a:xfrm rot="10800000">
            <a:off x="874472" y="4736380"/>
            <a:ext cx="3387504" cy="829460"/>
          </a:xfrm>
          <a:prstGeom prst="trapezoid">
            <a:avLst>
              <a:gd name="adj" fmla="val 58424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6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아래쪽 화살표 설명선 51">
            <a:extLst>
              <a:ext uri="{FF2B5EF4-FFF2-40B4-BE49-F238E27FC236}">
                <a16:creationId xmlns:a16="http://schemas.microsoft.com/office/drawing/2014/main" id="{B823C451-1B6B-AF40-9FBA-299F708885E3}"/>
              </a:ext>
            </a:extLst>
          </p:cNvPr>
          <p:cNvSpPr/>
          <p:nvPr/>
        </p:nvSpPr>
        <p:spPr bwMode="auto">
          <a:xfrm>
            <a:off x="2931824" y="4087828"/>
            <a:ext cx="362702" cy="591124"/>
          </a:xfrm>
          <a:prstGeom prst="downArrowCallout">
            <a:avLst>
              <a:gd name="adj1" fmla="val 50000"/>
              <a:gd name="adj2" fmla="val 21282"/>
              <a:gd name="adj3" fmla="val 0"/>
              <a:gd name="adj4" fmla="val 78184"/>
            </a:avLst>
          </a:prstGeom>
          <a:solidFill>
            <a:schemeClr val="accent5">
              <a:lumMod val="40000"/>
              <a:lumOff val="60000"/>
            </a:schemeClr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EXT3</a:t>
            </a:r>
          </a:p>
        </p:txBody>
      </p:sp>
      <p:sp>
        <p:nvSpPr>
          <p:cNvPr id="215" name="아래쪽 화살표 설명선 52">
            <a:extLst>
              <a:ext uri="{FF2B5EF4-FFF2-40B4-BE49-F238E27FC236}">
                <a16:creationId xmlns:a16="http://schemas.microsoft.com/office/drawing/2014/main" id="{FAF93BEE-C742-C94C-8EBC-BC5CF6545666}"/>
              </a:ext>
            </a:extLst>
          </p:cNvPr>
          <p:cNvSpPr/>
          <p:nvPr/>
        </p:nvSpPr>
        <p:spPr bwMode="auto">
          <a:xfrm>
            <a:off x="3341876" y="4087828"/>
            <a:ext cx="378004" cy="591124"/>
          </a:xfrm>
          <a:prstGeom prst="downArrowCallout">
            <a:avLst>
              <a:gd name="adj1" fmla="val 50000"/>
              <a:gd name="adj2" fmla="val 21282"/>
              <a:gd name="adj3" fmla="val 0"/>
              <a:gd name="adj4" fmla="val 78184"/>
            </a:avLst>
          </a:prstGeom>
          <a:solidFill>
            <a:schemeClr val="accent5">
              <a:lumMod val="40000"/>
              <a:lumOff val="60000"/>
            </a:schemeClr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EXT2</a:t>
            </a:r>
          </a:p>
        </p:txBody>
      </p:sp>
      <p:sp>
        <p:nvSpPr>
          <p:cNvPr id="216" name="아래쪽 화살표 설명선 54">
            <a:extLst>
              <a:ext uri="{FF2B5EF4-FFF2-40B4-BE49-F238E27FC236}">
                <a16:creationId xmlns:a16="http://schemas.microsoft.com/office/drawing/2014/main" id="{BC3F617B-28BA-AD42-BAE6-833132B58D3F}"/>
              </a:ext>
            </a:extLst>
          </p:cNvPr>
          <p:cNvSpPr/>
          <p:nvPr/>
        </p:nvSpPr>
        <p:spPr bwMode="auto">
          <a:xfrm>
            <a:off x="3767229" y="4087828"/>
            <a:ext cx="349146" cy="591124"/>
          </a:xfrm>
          <a:prstGeom prst="downArrowCallout">
            <a:avLst>
              <a:gd name="adj1" fmla="val 65422"/>
              <a:gd name="adj2" fmla="val 23799"/>
              <a:gd name="adj3" fmla="val 0"/>
              <a:gd name="adj4" fmla="val 79726"/>
            </a:avLst>
          </a:prstGeom>
          <a:solidFill>
            <a:schemeClr val="accent5">
              <a:lumMod val="40000"/>
              <a:lumOff val="60000"/>
            </a:schemeClr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EXT1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996B53E8-D05D-4846-9EEE-1FB99B1E7A4D}"/>
              </a:ext>
            </a:extLst>
          </p:cNvPr>
          <p:cNvGrpSpPr/>
          <p:nvPr/>
        </p:nvGrpSpPr>
        <p:grpSpPr>
          <a:xfrm flipH="1">
            <a:off x="2540666" y="4657794"/>
            <a:ext cx="1618906" cy="465249"/>
            <a:chOff x="4305197" y="5083503"/>
            <a:chExt cx="1622794" cy="466988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1EC8D502-0F88-9248-A4FF-094F3866CE97}"/>
                </a:ext>
              </a:extLst>
            </p:cNvPr>
            <p:cNvGrpSpPr/>
            <p:nvPr/>
          </p:nvGrpSpPr>
          <p:grpSpPr>
            <a:xfrm flipH="1">
              <a:off x="4305197" y="5083503"/>
              <a:ext cx="1622794" cy="466988"/>
              <a:chOff x="1892374" y="2482257"/>
              <a:chExt cx="2285577" cy="517113"/>
            </a:xfrm>
            <a:solidFill>
              <a:srgbClr val="FFC000"/>
            </a:solidFill>
          </p:grpSpPr>
          <p:sp>
            <p:nvSpPr>
              <p:cNvPr id="220" name="L 도형 219">
                <a:extLst>
                  <a:ext uri="{FF2B5EF4-FFF2-40B4-BE49-F238E27FC236}">
                    <a16:creationId xmlns:a16="http://schemas.microsoft.com/office/drawing/2014/main" id="{60F7DDE4-70CC-BC40-B79D-CC12970BF93D}"/>
                  </a:ext>
                </a:extLst>
              </p:cNvPr>
              <p:cNvSpPr/>
              <p:nvPr/>
            </p:nvSpPr>
            <p:spPr bwMode="auto">
              <a:xfrm>
                <a:off x="1892374" y="2485020"/>
                <a:ext cx="691054" cy="514350"/>
              </a:xfrm>
              <a:prstGeom prst="corner">
                <a:avLst>
                  <a:gd name="adj1" fmla="val 74378"/>
                  <a:gd name="adj2" fmla="val 36499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221" name="L 도형 220">
                <a:extLst>
                  <a:ext uri="{FF2B5EF4-FFF2-40B4-BE49-F238E27FC236}">
                    <a16:creationId xmlns:a16="http://schemas.microsoft.com/office/drawing/2014/main" id="{BAD968E5-54E7-6946-8B8D-323282862821}"/>
                  </a:ext>
                </a:extLst>
              </p:cNvPr>
              <p:cNvSpPr/>
              <p:nvPr/>
            </p:nvSpPr>
            <p:spPr bwMode="auto">
              <a:xfrm>
                <a:off x="2288480" y="2485020"/>
                <a:ext cx="698686" cy="514350"/>
              </a:xfrm>
              <a:prstGeom prst="corner">
                <a:avLst>
                  <a:gd name="adj1" fmla="val 74378"/>
                  <a:gd name="adj2" fmla="val 49677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222" name="L 도형 221">
                <a:extLst>
                  <a:ext uri="{FF2B5EF4-FFF2-40B4-BE49-F238E27FC236}">
                    <a16:creationId xmlns:a16="http://schemas.microsoft.com/office/drawing/2014/main" id="{E4EF3E71-A88E-A749-9809-832B8A51CCBA}"/>
                  </a:ext>
                </a:extLst>
              </p:cNvPr>
              <p:cNvSpPr/>
              <p:nvPr/>
            </p:nvSpPr>
            <p:spPr bwMode="auto">
              <a:xfrm>
                <a:off x="2836176" y="2485020"/>
                <a:ext cx="704020" cy="514350"/>
              </a:xfrm>
              <a:prstGeom prst="corner">
                <a:avLst>
                  <a:gd name="adj1" fmla="val 74378"/>
                  <a:gd name="adj2" fmla="val 47899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223" name="L 도형 222">
                <a:extLst>
                  <a:ext uri="{FF2B5EF4-FFF2-40B4-BE49-F238E27FC236}">
                    <a16:creationId xmlns:a16="http://schemas.microsoft.com/office/drawing/2014/main" id="{8B775C2F-1134-E44A-8D89-ACA463F641E3}"/>
                  </a:ext>
                </a:extLst>
              </p:cNvPr>
              <p:cNvSpPr/>
              <p:nvPr/>
            </p:nvSpPr>
            <p:spPr bwMode="auto">
              <a:xfrm>
                <a:off x="3408216" y="2482257"/>
                <a:ext cx="563244" cy="514350"/>
              </a:xfrm>
              <a:prstGeom prst="corner">
                <a:avLst>
                  <a:gd name="adj1" fmla="val 74378"/>
                  <a:gd name="adj2" fmla="val 62121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  <p:sp>
            <p:nvSpPr>
              <p:cNvPr id="224" name="L 도형 223">
                <a:extLst>
                  <a:ext uri="{FF2B5EF4-FFF2-40B4-BE49-F238E27FC236}">
                    <a16:creationId xmlns:a16="http://schemas.microsoft.com/office/drawing/2014/main" id="{DED01C67-38F1-F146-B81D-67F026BCB2A9}"/>
                  </a:ext>
                </a:extLst>
              </p:cNvPr>
              <p:cNvSpPr/>
              <p:nvPr/>
            </p:nvSpPr>
            <p:spPr bwMode="auto">
              <a:xfrm flipH="1">
                <a:off x="3486894" y="2485020"/>
                <a:ext cx="691057" cy="514350"/>
              </a:xfrm>
              <a:prstGeom prst="corner">
                <a:avLst>
                  <a:gd name="adj1" fmla="val 74378"/>
                  <a:gd name="adj2" fmla="val 36499"/>
                </a:avLst>
              </a:prstGeom>
              <a:grpFill/>
              <a:ln w="127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  <a:defRPr/>
                </a:pP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endParaRPr>
              </a:p>
            </p:txBody>
          </p:sp>
        </p:grp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7BD7EF75-760F-C84A-8987-95F415B8A8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417802" y="5249057"/>
              <a:ext cx="1439050" cy="281736"/>
            </a:xfrm>
            <a:prstGeom prst="rect">
              <a:avLst/>
            </a:prstGeom>
            <a:noFill/>
            <a:ln w="12700" cap="rnd" algn="ctr">
              <a:noFill/>
              <a:round/>
              <a:headEnd/>
              <a:tailEnd/>
            </a:ln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Verdana" pitchFamily="34" charset="0"/>
                </a:rPr>
                <a:t>Plug-in I/F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endParaRPr>
            </a:p>
          </p:txBody>
        </p:sp>
      </p:grpSp>
      <p:sp>
        <p:nvSpPr>
          <p:cNvPr id="225" name="아래쪽 화살표 설명선 56">
            <a:extLst>
              <a:ext uri="{FF2B5EF4-FFF2-40B4-BE49-F238E27FC236}">
                <a16:creationId xmlns:a16="http://schemas.microsoft.com/office/drawing/2014/main" id="{995BB1FC-F27A-394B-95FB-6349CF15CD57}"/>
              </a:ext>
            </a:extLst>
          </p:cNvPr>
          <p:cNvSpPr/>
          <p:nvPr/>
        </p:nvSpPr>
        <p:spPr bwMode="auto">
          <a:xfrm rot="19334423">
            <a:off x="2492138" y="4045273"/>
            <a:ext cx="370197" cy="591124"/>
          </a:xfrm>
          <a:prstGeom prst="downArrowCallout">
            <a:avLst>
              <a:gd name="adj1" fmla="val 50000"/>
              <a:gd name="adj2" fmla="val 21282"/>
              <a:gd name="adj3" fmla="val 0"/>
              <a:gd name="adj4" fmla="val 78184"/>
            </a:avLst>
          </a:prstGeom>
          <a:solidFill>
            <a:schemeClr val="accent6">
              <a:lumMod val="60000"/>
              <a:lumOff val="40000"/>
            </a:schemeClr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EXT</a:t>
            </a:r>
          </a:p>
        </p:txBody>
      </p:sp>
      <p:sp>
        <p:nvSpPr>
          <p:cNvPr id="226" name="모서리가 둥근 직사각형 69">
            <a:extLst>
              <a:ext uri="{FF2B5EF4-FFF2-40B4-BE49-F238E27FC236}">
                <a16:creationId xmlns:a16="http://schemas.microsoft.com/office/drawing/2014/main" id="{67B943B5-F0FB-A943-9808-6C13A1488DE8}"/>
              </a:ext>
            </a:extLst>
          </p:cNvPr>
          <p:cNvSpPr/>
          <p:nvPr/>
        </p:nvSpPr>
        <p:spPr>
          <a:xfrm>
            <a:off x="2533527" y="4080561"/>
            <a:ext cx="1633184" cy="104248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EC4B18DB-9A51-AD4B-954B-8F3E7466BF7F}"/>
              </a:ext>
            </a:extLst>
          </p:cNvPr>
          <p:cNvGrpSpPr/>
          <p:nvPr/>
        </p:nvGrpSpPr>
        <p:grpSpPr>
          <a:xfrm>
            <a:off x="969738" y="5503193"/>
            <a:ext cx="3196974" cy="729763"/>
            <a:chOff x="524488" y="5499745"/>
            <a:chExt cx="2772000" cy="684000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DF86F476-9DC6-9B47-B36A-DBF47C7E7AFC}"/>
                </a:ext>
              </a:extLst>
            </p:cNvPr>
            <p:cNvSpPr/>
            <p:nvPr/>
          </p:nvSpPr>
          <p:spPr>
            <a:xfrm>
              <a:off x="524488" y="5499745"/>
              <a:ext cx="2772000" cy="684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108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Morpheus</a:t>
              </a:r>
            </a:p>
            <a:p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Client IDE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55E2941B-AB1E-934B-93C6-DF542F161CC7}"/>
                </a:ext>
              </a:extLst>
            </p:cNvPr>
            <p:cNvGrpSpPr/>
            <p:nvPr/>
          </p:nvGrpSpPr>
          <p:grpSpPr>
            <a:xfrm>
              <a:off x="1618058" y="5555780"/>
              <a:ext cx="1595215" cy="571931"/>
              <a:chOff x="1618058" y="5792311"/>
              <a:chExt cx="1595215" cy="571931"/>
            </a:xfrm>
            <a:solidFill>
              <a:srgbClr val="23408F">
                <a:alpha val="50000"/>
              </a:srgbClr>
            </a:solidFill>
          </p:grpSpPr>
          <p:sp>
            <p:nvSpPr>
              <p:cNvPr id="230" name="모서리가 둥근 직사각형 72">
                <a:extLst>
                  <a:ext uri="{FF2B5EF4-FFF2-40B4-BE49-F238E27FC236}">
                    <a16:creationId xmlns:a16="http://schemas.microsoft.com/office/drawing/2014/main" id="{E127164D-56D6-1E41-BA37-6B2B924FFA39}"/>
                  </a:ext>
                </a:extLst>
              </p:cNvPr>
              <p:cNvSpPr/>
              <p:nvPr/>
            </p:nvSpPr>
            <p:spPr>
              <a:xfrm>
                <a:off x="1618058" y="5792311"/>
                <a:ext cx="756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Wizard</a:t>
                </a:r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1" name="모서리가 둥근 직사각형 73">
                <a:extLst>
                  <a:ext uri="{FF2B5EF4-FFF2-40B4-BE49-F238E27FC236}">
                    <a16:creationId xmlns:a16="http://schemas.microsoft.com/office/drawing/2014/main" id="{FC8BA356-0C4D-554A-950A-674E6488D930}"/>
                  </a:ext>
                </a:extLst>
              </p:cNvPr>
              <p:cNvSpPr/>
              <p:nvPr/>
            </p:nvSpPr>
            <p:spPr>
              <a:xfrm>
                <a:off x="2457273" y="5792311"/>
                <a:ext cx="756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Editor</a:t>
                </a:r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2" name="모서리가 둥근 직사각형 74">
                <a:extLst>
                  <a:ext uri="{FF2B5EF4-FFF2-40B4-BE49-F238E27FC236}">
                    <a16:creationId xmlns:a16="http://schemas.microsoft.com/office/drawing/2014/main" id="{BD52ADFE-C6E1-C448-BA04-E8A083D20601}"/>
                  </a:ext>
                </a:extLst>
              </p:cNvPr>
              <p:cNvSpPr/>
              <p:nvPr/>
            </p:nvSpPr>
            <p:spPr>
              <a:xfrm>
                <a:off x="1618058" y="6112242"/>
                <a:ext cx="756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Emulator</a:t>
                </a:r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3" name="모서리가 둥근 직사각형 75">
                <a:extLst>
                  <a:ext uri="{FF2B5EF4-FFF2-40B4-BE49-F238E27FC236}">
                    <a16:creationId xmlns:a16="http://schemas.microsoft.com/office/drawing/2014/main" id="{CCE9B8DE-1AF1-E748-B8F6-6C8989AD322A}"/>
                  </a:ext>
                </a:extLst>
              </p:cNvPr>
              <p:cNvSpPr/>
              <p:nvPr/>
            </p:nvSpPr>
            <p:spPr>
              <a:xfrm>
                <a:off x="2457273" y="6112242"/>
                <a:ext cx="756000" cy="252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Debugger</a:t>
                </a:r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79124AF-2132-2A4D-BB43-AA3E69670A13}"/>
              </a:ext>
            </a:extLst>
          </p:cNvPr>
          <p:cNvSpPr/>
          <p:nvPr/>
        </p:nvSpPr>
        <p:spPr>
          <a:xfrm>
            <a:off x="969267" y="2502150"/>
            <a:ext cx="765605" cy="297421"/>
          </a:xfrm>
          <a:prstGeom prst="rect">
            <a:avLst/>
          </a:prstGeom>
          <a:solidFill>
            <a:schemeClr val="bg1"/>
          </a:solidFill>
          <a:ln w="3175" cmpd="dbl">
            <a:solidFill>
              <a:srgbClr val="D9D9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HTML(5)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2ADC70A-0316-944E-93CA-78290355FE37}"/>
              </a:ext>
            </a:extLst>
          </p:cNvPr>
          <p:cNvSpPr/>
          <p:nvPr/>
        </p:nvSpPr>
        <p:spPr>
          <a:xfrm>
            <a:off x="1734873" y="2502150"/>
            <a:ext cx="897566" cy="297421"/>
          </a:xfrm>
          <a:prstGeom prst="rect">
            <a:avLst/>
          </a:prstGeom>
          <a:solidFill>
            <a:schemeClr val="bg1"/>
          </a:solidFill>
          <a:ln w="3175" cmpd="dbl">
            <a:solidFill>
              <a:srgbClr val="D9D9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JavaScript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0F91523C-F33A-1943-86BC-576422A7ECB5}"/>
              </a:ext>
            </a:extLst>
          </p:cNvPr>
          <p:cNvSpPr/>
          <p:nvPr/>
        </p:nvSpPr>
        <p:spPr>
          <a:xfrm>
            <a:off x="2632439" y="2502150"/>
            <a:ext cx="798835" cy="297421"/>
          </a:xfrm>
          <a:prstGeom prst="rect">
            <a:avLst/>
          </a:prstGeom>
          <a:solidFill>
            <a:schemeClr val="bg1"/>
          </a:solidFill>
          <a:ln w="3175" cmpd="dbl">
            <a:solidFill>
              <a:srgbClr val="D9D9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Image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C6BA35C-61A5-2F49-94A4-2E76D21EDFC2}"/>
              </a:ext>
            </a:extLst>
          </p:cNvPr>
          <p:cNvSpPr/>
          <p:nvPr/>
        </p:nvSpPr>
        <p:spPr>
          <a:xfrm>
            <a:off x="3431273" y="2502150"/>
            <a:ext cx="719955" cy="297421"/>
          </a:xfrm>
          <a:prstGeom prst="rect">
            <a:avLst/>
          </a:prstGeom>
          <a:solidFill>
            <a:schemeClr val="bg1"/>
          </a:solidFill>
          <a:ln w="3175" cmpd="dbl">
            <a:solidFill>
              <a:srgbClr val="D9D9D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itchFamily="34" charset="0"/>
              </a:rPr>
              <a:t>CSS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itchFamily="34" charset="0"/>
            </a:endParaRPr>
          </a:p>
        </p:txBody>
      </p:sp>
      <p:sp>
        <p:nvSpPr>
          <p:cNvPr id="238" name="모서리가 둥근 직사각형 5">
            <a:extLst>
              <a:ext uri="{FF2B5EF4-FFF2-40B4-BE49-F238E27FC236}">
                <a16:creationId xmlns:a16="http://schemas.microsoft.com/office/drawing/2014/main" id="{2B6C1C39-24C6-418D-803A-07F6888E251A}"/>
              </a:ext>
            </a:extLst>
          </p:cNvPr>
          <p:cNvSpPr/>
          <p:nvPr/>
        </p:nvSpPr>
        <p:spPr>
          <a:xfrm>
            <a:off x="826009" y="1810371"/>
            <a:ext cx="3541959" cy="4556872"/>
          </a:xfrm>
          <a:prstGeom prst="roundRect">
            <a:avLst>
              <a:gd name="adj" fmla="val 6065"/>
            </a:avLst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91428" tIns="45715" rIns="91428" bIns="45715" rtlCol="0" anchor="t" anchorCtr="0"/>
          <a:lstStyle/>
          <a:p>
            <a:pPr defTabSz="914284" fontAlgn="base" latinLnBrk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53A6"/>
              </a:buClr>
              <a:defRPr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+mn-ea"/>
                <a:cs typeface="Calibri" pitchFamily="34" charset="0"/>
              </a:rPr>
              <a:t>Morpheus Client</a:t>
            </a:r>
            <a:endParaRPr lang="ko-KR" altLang="en-US" sz="1200" b="1" kern="0" dirty="0">
              <a:solidFill>
                <a:sysClr val="windowText" lastClr="000000"/>
              </a:solidFill>
              <a:latin typeface="+mn-ea"/>
              <a:cs typeface="Calibri" pitchFamily="34" charset="0"/>
            </a:endParaRPr>
          </a:p>
        </p:txBody>
      </p:sp>
      <p:grpSp>
        <p:nvGrpSpPr>
          <p:cNvPr id="239" name="그룹 238"/>
          <p:cNvGrpSpPr/>
          <p:nvPr/>
        </p:nvGrpSpPr>
        <p:grpSpPr>
          <a:xfrm>
            <a:off x="980833" y="4075690"/>
            <a:ext cx="1499259" cy="1044868"/>
            <a:chOff x="-1896219" y="3916181"/>
            <a:chExt cx="1107240" cy="1371654"/>
          </a:xfrm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2E3D8E49-F6DE-4F39-B7D4-99C7D5350E6B}"/>
                </a:ext>
              </a:extLst>
            </p:cNvPr>
            <p:cNvSpPr/>
            <p:nvPr/>
          </p:nvSpPr>
          <p:spPr>
            <a:xfrm>
              <a:off x="-1896219" y="3916181"/>
              <a:ext cx="1107240" cy="1371654"/>
            </a:xfrm>
            <a:prstGeom prst="rect">
              <a:avLst/>
            </a:prstGeom>
            <a:solidFill>
              <a:srgbClr val="E42C5E"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algn="ctr" latinLnBrk="0">
                <a:defRPr/>
              </a:pPr>
              <a:r>
                <a:rPr lang="en-US" altLang="ko-KR" sz="1200" b="1" kern="0">
                  <a:latin typeface="+mn-ea"/>
                  <a:cs typeface="Verdana" pitchFamily="34" charset="0"/>
                </a:rPr>
                <a:t>Core </a:t>
              </a:r>
              <a:r>
                <a:rPr lang="en-US" altLang="ko-KR" sz="1200" b="1" kern="0" smtClean="0">
                  <a:latin typeface="+mn-ea"/>
                  <a:cs typeface="Verdana" pitchFamily="34" charset="0"/>
                </a:rPr>
                <a:t>Library</a:t>
              </a:r>
              <a:endParaRPr lang="en-US" altLang="ko-KR" sz="1200" b="1" kern="0" dirty="0">
                <a:latin typeface="+mn-ea"/>
                <a:cs typeface="Verdana" pitchFamily="34" charset="0"/>
              </a:endParaRPr>
            </a:p>
            <a:p>
              <a:pPr algn="ctr" latinLnBrk="0">
                <a:defRPr/>
              </a:pPr>
              <a:endParaRPr lang="en-US" altLang="ko-KR" sz="1050" kern="0" dirty="0">
                <a:solidFill>
                  <a:sysClr val="windowText" lastClr="000000"/>
                </a:solidFill>
                <a:latin typeface="+mn-ea"/>
                <a:cs typeface="Verdana" pitchFamily="34" charset="0"/>
              </a:endParaRPr>
            </a:p>
            <a:p>
              <a:pPr algn="ctr" latinLnBrk="0">
                <a:defRPr/>
              </a:pPr>
              <a:endParaRPr lang="en-US" altLang="ko-KR" sz="1050" kern="0" dirty="0">
                <a:solidFill>
                  <a:sysClr val="windowText" lastClr="000000"/>
                </a:solidFill>
                <a:latin typeface="+mn-ea"/>
                <a:cs typeface="Verdana" pitchFamily="34" charset="0"/>
              </a:endParaRPr>
            </a:p>
            <a:p>
              <a:pPr algn="ctr" latinLnBrk="0">
                <a:defRPr/>
              </a:pPr>
              <a:endParaRPr lang="en-US" altLang="ko-KR" sz="1050" kern="0" dirty="0">
                <a:solidFill>
                  <a:sysClr val="windowText" lastClr="000000"/>
                </a:solidFill>
                <a:latin typeface="+mn-ea"/>
                <a:cs typeface="Verdana" pitchFamily="34" charset="0"/>
              </a:endParaRPr>
            </a:p>
            <a:p>
              <a:pPr algn="ctr" latinLnBrk="0">
                <a:defRPr/>
              </a:pPr>
              <a:endParaRPr lang="ko-KR" altLang="en-US" sz="1050" kern="0" dirty="0">
                <a:solidFill>
                  <a:sysClr val="windowText" lastClr="000000"/>
                </a:solidFill>
                <a:latin typeface="+mn-ea"/>
                <a:cs typeface="Verdana" pitchFamily="34" charset="0"/>
              </a:endParaRPr>
            </a:p>
          </p:txBody>
        </p:sp>
        <p:sp>
          <p:nvSpPr>
            <p:cNvPr id="241" name="모서리가 둥근 직사각형 14">
              <a:extLst>
                <a:ext uri="{FF2B5EF4-FFF2-40B4-BE49-F238E27FC236}">
                  <a16:creationId xmlns:a16="http://schemas.microsoft.com/office/drawing/2014/main" id="{4E50F88B-1096-49AB-A214-FFF2BB0EE085}"/>
                </a:ext>
              </a:extLst>
            </p:cNvPr>
            <p:cNvSpPr/>
            <p:nvPr/>
          </p:nvSpPr>
          <p:spPr>
            <a:xfrm>
              <a:off x="-1862752" y="4271119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242" name="모서리가 둥근 직사각형 15">
              <a:extLst>
                <a:ext uri="{FF2B5EF4-FFF2-40B4-BE49-F238E27FC236}">
                  <a16:creationId xmlns:a16="http://schemas.microsoft.com/office/drawing/2014/main" id="{ADCEE466-3855-457C-BB71-AA3E4C99DFDC}"/>
                </a:ext>
              </a:extLst>
            </p:cNvPr>
            <p:cNvSpPr/>
            <p:nvPr/>
          </p:nvSpPr>
          <p:spPr>
            <a:xfrm>
              <a:off x="-1512496" y="4271119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243" name="모서리가 둥근 직사각형 16">
              <a:extLst>
                <a:ext uri="{FF2B5EF4-FFF2-40B4-BE49-F238E27FC236}">
                  <a16:creationId xmlns:a16="http://schemas.microsoft.com/office/drawing/2014/main" id="{B8948BF9-F972-4E60-845E-A3CB667C102C}"/>
                </a:ext>
              </a:extLst>
            </p:cNvPr>
            <p:cNvSpPr/>
            <p:nvPr/>
          </p:nvSpPr>
          <p:spPr>
            <a:xfrm>
              <a:off x="-1162240" y="4271119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244" name="모서리가 둥근 직사각형 14">
              <a:extLst>
                <a:ext uri="{FF2B5EF4-FFF2-40B4-BE49-F238E27FC236}">
                  <a16:creationId xmlns:a16="http://schemas.microsoft.com/office/drawing/2014/main" id="{41795DC4-6F72-4A81-A118-F19AB58AAB1B}"/>
                </a:ext>
              </a:extLst>
            </p:cNvPr>
            <p:cNvSpPr/>
            <p:nvPr/>
          </p:nvSpPr>
          <p:spPr>
            <a:xfrm>
              <a:off x="-1862752" y="4605243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245" name="모서리가 둥근 직사각형 15">
              <a:extLst>
                <a:ext uri="{FF2B5EF4-FFF2-40B4-BE49-F238E27FC236}">
                  <a16:creationId xmlns:a16="http://schemas.microsoft.com/office/drawing/2014/main" id="{0ED59ECC-744E-4B92-9767-36B1D466BF29}"/>
                </a:ext>
              </a:extLst>
            </p:cNvPr>
            <p:cNvSpPr/>
            <p:nvPr/>
          </p:nvSpPr>
          <p:spPr>
            <a:xfrm>
              <a:off x="-1512496" y="4605243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246" name="모서리가 둥근 직사각형 16">
              <a:extLst>
                <a:ext uri="{FF2B5EF4-FFF2-40B4-BE49-F238E27FC236}">
                  <a16:creationId xmlns:a16="http://schemas.microsoft.com/office/drawing/2014/main" id="{A30181AF-A5D9-40A4-802D-F672C6E0BBBB}"/>
                </a:ext>
              </a:extLst>
            </p:cNvPr>
            <p:cNvSpPr/>
            <p:nvPr/>
          </p:nvSpPr>
          <p:spPr>
            <a:xfrm>
              <a:off x="-1162240" y="4605243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247" name="모서리가 둥근 직사각형 14">
              <a:extLst>
                <a:ext uri="{FF2B5EF4-FFF2-40B4-BE49-F238E27FC236}">
                  <a16:creationId xmlns:a16="http://schemas.microsoft.com/office/drawing/2014/main" id="{2C578830-6ED7-4063-9974-CF97FE4C665C}"/>
                </a:ext>
              </a:extLst>
            </p:cNvPr>
            <p:cNvSpPr/>
            <p:nvPr/>
          </p:nvSpPr>
          <p:spPr>
            <a:xfrm>
              <a:off x="-1862752" y="4937997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248" name="모서리가 둥근 직사각형 15">
              <a:extLst>
                <a:ext uri="{FF2B5EF4-FFF2-40B4-BE49-F238E27FC236}">
                  <a16:creationId xmlns:a16="http://schemas.microsoft.com/office/drawing/2014/main" id="{D93598A0-DDEC-4F7D-9B4C-DFA7ADE77BA7}"/>
                </a:ext>
              </a:extLst>
            </p:cNvPr>
            <p:cNvSpPr/>
            <p:nvPr/>
          </p:nvSpPr>
          <p:spPr>
            <a:xfrm>
              <a:off x="-1512496" y="4937997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249" name="모서리가 둥근 직사각형 16">
              <a:extLst>
                <a:ext uri="{FF2B5EF4-FFF2-40B4-BE49-F238E27FC236}">
                  <a16:creationId xmlns:a16="http://schemas.microsoft.com/office/drawing/2014/main" id="{EFF60163-0AC4-4E52-98F5-002829E5009C}"/>
                </a:ext>
              </a:extLst>
            </p:cNvPr>
            <p:cNvSpPr/>
            <p:nvPr/>
          </p:nvSpPr>
          <p:spPr>
            <a:xfrm>
              <a:off x="-1162240" y="4937997"/>
              <a:ext cx="308445" cy="257481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A71A0B9-8CB2-4212-88DD-13E42F784258}"/>
              </a:ext>
            </a:extLst>
          </p:cNvPr>
          <p:cNvSpPr/>
          <p:nvPr/>
        </p:nvSpPr>
        <p:spPr>
          <a:xfrm>
            <a:off x="1010803" y="2911440"/>
            <a:ext cx="3148769" cy="579634"/>
          </a:xfrm>
          <a:prstGeom prst="rect">
            <a:avLst/>
          </a:prstGeom>
          <a:solidFill>
            <a:srgbClr val="E7E6E6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altLang="ko-KR" sz="1100" b="1" kern="0" dirty="0">
              <a:latin typeface="+mn-ea"/>
              <a:cs typeface="Verdana" pitchFamily="34" charset="0"/>
            </a:endParaRPr>
          </a:p>
          <a:p>
            <a:pPr algn="ctr" latinLnBrk="0">
              <a:defRPr/>
            </a:pPr>
            <a:endParaRPr lang="en-US" altLang="ko-KR" sz="1100" b="1" kern="0" dirty="0">
              <a:latin typeface="+mn-ea"/>
              <a:cs typeface="Verdana" pitchFamily="34" charset="0"/>
            </a:endParaRPr>
          </a:p>
          <a:p>
            <a:pPr algn="ctr" latinLnBrk="0">
              <a:defRPr/>
            </a:pPr>
            <a:r>
              <a:rPr lang="en-US" altLang="ko-KR" sz="1100" kern="0" dirty="0">
                <a:latin typeface="+mn-ea"/>
                <a:cs typeface="Verdana" pitchFamily="34" charset="0"/>
              </a:rPr>
              <a:t>Web-Native Interface 1.0</a:t>
            </a:r>
            <a:endParaRPr lang="ko-KR" altLang="en-US" sz="1100" kern="0" dirty="0">
              <a:latin typeface="+mn-ea"/>
              <a:cs typeface="Verdana" pitchFamily="34" charset="0"/>
            </a:endParaRPr>
          </a:p>
        </p:txBody>
      </p:sp>
      <p:sp>
        <p:nvSpPr>
          <p:cNvPr id="251" name="모서리가 둥근 직사각형 58">
            <a:extLst>
              <a:ext uri="{FF2B5EF4-FFF2-40B4-BE49-F238E27FC236}">
                <a16:creationId xmlns:a16="http://schemas.microsoft.com/office/drawing/2014/main" id="{E6A5133F-DDAB-4B2C-BAA3-20A2D1832C91}"/>
              </a:ext>
            </a:extLst>
          </p:cNvPr>
          <p:cNvSpPr/>
          <p:nvPr/>
        </p:nvSpPr>
        <p:spPr>
          <a:xfrm>
            <a:off x="2481776" y="2959067"/>
            <a:ext cx="1543612" cy="25229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36000" tIns="36000" rIns="36000" bIns="36000" anchor="ctr"/>
          <a:lstStyle/>
          <a:p>
            <a:pPr algn="ctr" defTabSz="914284" eaLnBrk="0" latinLnBrk="0" hangingPunct="0"/>
            <a:r>
              <a:rPr lang="en-US" altLang="ko-KR" sz="800" kern="0" dirty="0">
                <a:solidFill>
                  <a:schemeClr val="bg1"/>
                </a:solidFill>
                <a:latin typeface="+mn-ea"/>
                <a:cs typeface="Calibri" pitchFamily="34" charset="0"/>
              </a:rPr>
              <a:t>Web-Native Interface 2.0</a:t>
            </a:r>
            <a:endParaRPr lang="ko-KR" altLang="en-US" sz="800" kern="0" dirty="0">
              <a:solidFill>
                <a:schemeClr val="bg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0833" y="4075688"/>
            <a:ext cx="3185878" cy="104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꺾인 연결선 112"/>
          <p:cNvCxnSpPr>
            <a:stCxn id="240" idx="3"/>
          </p:cNvCxnSpPr>
          <p:nvPr/>
        </p:nvCxnSpPr>
        <p:spPr>
          <a:xfrm>
            <a:off x="2480092" y="4598124"/>
            <a:ext cx="1887876" cy="246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3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제품 특장점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436A786-AA70-4561-A7FA-1DA641AC04C1}"/>
              </a:ext>
            </a:extLst>
          </p:cNvPr>
          <p:cNvSpPr txBox="1"/>
          <p:nvPr/>
        </p:nvSpPr>
        <p:spPr>
          <a:xfrm>
            <a:off x="586431" y="1811696"/>
            <a:ext cx="2507418" cy="30777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로우코드 개발 플랫폼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83166" y="4676774"/>
            <a:ext cx="11160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Microsoft</a:t>
            </a:r>
            <a:endParaRPr lang="ko-KR" altLang="en-US" sz="9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Picture 2" descr="avatar, male, man, person, user, you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29" y="2242384"/>
            <a:ext cx="591300" cy="59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36A786-AA70-4561-A7FA-1DA641AC04C1}"/>
              </a:ext>
            </a:extLst>
          </p:cNvPr>
          <p:cNvSpPr txBox="1"/>
          <p:nvPr/>
        </p:nvSpPr>
        <p:spPr>
          <a:xfrm>
            <a:off x="723103" y="3233512"/>
            <a:ext cx="3825086" cy="30777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로우코드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플랫폼을 </a:t>
            </a: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도입해야 할까요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1852245" y="3690594"/>
            <a:ext cx="4481444" cy="829658"/>
          </a:xfrm>
          <a:prstGeom prst="wedgeRectCallout">
            <a:avLst>
              <a:gd name="adj1" fmla="val -55926"/>
              <a:gd name="adj2" fmla="val -10066"/>
            </a:avLst>
          </a:prstGeom>
          <a:solidFill>
            <a:schemeClr val="bg1"/>
          </a:solidFill>
          <a:ln>
            <a:solidFill>
              <a:srgbClr val="E62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첫째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 Native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개발자와 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개발자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모두가</a:t>
            </a: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줄 한 줄 작성하지 않고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모두가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앱을 더 빠르게 빌드하고자 할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경우</a:t>
            </a:r>
            <a:endParaRPr lang="en-US" sz="12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5" name="사각형 설명선 34"/>
          <p:cNvSpPr/>
          <p:nvPr/>
        </p:nvSpPr>
        <p:spPr>
          <a:xfrm>
            <a:off x="1852245" y="4655328"/>
            <a:ext cx="4481444" cy="603155"/>
          </a:xfrm>
          <a:prstGeom prst="wedgeRectCallout">
            <a:avLst>
              <a:gd name="adj1" fmla="val -55926"/>
              <a:gd name="adj2" fmla="val -10066"/>
            </a:avLst>
          </a:prstGeom>
          <a:solidFill>
            <a:schemeClr val="bg1"/>
          </a:solidFill>
          <a:ln>
            <a:solidFill>
              <a:srgbClr val="E62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둘째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표준화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 통합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절약을 위한 자동화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개발자들의 많은 요구사항 해결이 필요할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경우</a:t>
            </a:r>
            <a:endParaRPr lang="en-US" sz="120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사각형 설명선 35"/>
          <p:cNvSpPr/>
          <p:nvPr/>
        </p:nvSpPr>
        <p:spPr>
          <a:xfrm>
            <a:off x="1852245" y="5401949"/>
            <a:ext cx="4481444" cy="603155"/>
          </a:xfrm>
          <a:prstGeom prst="wedgeRectCallout">
            <a:avLst>
              <a:gd name="adj1" fmla="val -55926"/>
              <a:gd name="adj2" fmla="val -10066"/>
            </a:avLst>
          </a:prstGeom>
          <a:solidFill>
            <a:schemeClr val="bg1"/>
          </a:solidFill>
          <a:ln>
            <a:solidFill>
              <a:srgbClr val="E62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셋째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개발 및 운영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비용과 시간을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절약하고</a:t>
            </a: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생산성을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높이고자 할 경우</a:t>
            </a:r>
            <a:endParaRPr lang="en-US" altLang="ko-KR" sz="1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Picture 4" descr="Business man, male, user, avatar, profile, person, 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0" y="3728116"/>
            <a:ext cx="606151" cy="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vatar, user, woman, female, person, you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4" y="4556671"/>
            <a:ext cx="619210" cy="6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Avatar, male, man, mature, old, person, us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60" y="5393253"/>
            <a:ext cx="611850" cy="6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사각형 설명선 38"/>
          <p:cNvSpPr/>
          <p:nvPr/>
        </p:nvSpPr>
        <p:spPr>
          <a:xfrm>
            <a:off x="1852245" y="2180577"/>
            <a:ext cx="4481444" cy="653108"/>
          </a:xfrm>
          <a:prstGeom prst="wedgeRectCallout">
            <a:avLst>
              <a:gd name="adj1" fmla="val -55926"/>
              <a:gd name="adj2" fmla="val -10066"/>
            </a:avLst>
          </a:prstGeom>
          <a:solidFill>
            <a:schemeClr val="bg1"/>
          </a:solidFill>
          <a:ln>
            <a:solidFill>
              <a:srgbClr val="E62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복잡한 코딩 과정을 단순화 하여 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Drag&amp;Drop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 </a:t>
            </a:r>
            <a:r>
              <a:rPr lang="ko-KR" altLang="en-US" sz="1200" u="sng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애플리케이션을 신속히 개발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</a:t>
            </a: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비주얼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 스택 개발 플랫폼</a:t>
            </a:r>
            <a:endParaRPr lang="en-US" altLang="ko-KR" sz="1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959629" y="1871903"/>
            <a:ext cx="4739548" cy="2712003"/>
            <a:chOff x="6959629" y="1871903"/>
            <a:chExt cx="4739548" cy="2712003"/>
          </a:xfrm>
        </p:grpSpPr>
        <p:pic>
          <p:nvPicPr>
            <p:cNvPr id="1026" name="Picture 2" descr="테이블에서 노트북을 보고 있는 사람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29" y="1871903"/>
              <a:ext cx="4739548" cy="2712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6959629" y="1871903"/>
              <a:ext cx="4739548" cy="271200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60921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789264"/>
            <a:ext cx="2763601" cy="307777"/>
            <a:chOff x="454416" y="1472939"/>
            <a:chExt cx="2763601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259558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로우코드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(Low Code)</a:t>
              </a:r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개발 지원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47" name="Object 24"/>
          <p:cNvSpPr txBox="1"/>
          <p:nvPr/>
        </p:nvSpPr>
        <p:spPr>
          <a:xfrm>
            <a:off x="729879" y="1076828"/>
            <a:ext cx="10778046" cy="503590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 풀스텍 개발 환경의 로우코드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(Low Code)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지원을 통해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응용 프로그램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배포 및 관리하기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위한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기반의 통합 개발 환경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(IDE)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MADP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의 개발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운영 면에서 불편한 요소들을 개선하기 위해 발전된 플랫폼 입니다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78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3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제품 특장점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63" name="Object 24"/>
          <p:cNvSpPr txBox="1"/>
          <p:nvPr/>
        </p:nvSpPr>
        <p:spPr>
          <a:xfrm>
            <a:off x="729879" y="1076828"/>
            <a:ext cx="10778046" cy="503590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 풀스텍 개발 환경의 로우코드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(Low Code)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지원을 통해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응용 프로그램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배포 및 관리하기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위한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기반의 통합 개발 환경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(IDE)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MADP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의 개발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운영 면에서 불편한 요소들을 개선하기 위해 발전된 플랫폼 입니다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60921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789264"/>
            <a:ext cx="2763601" cy="307777"/>
            <a:chOff x="454416" y="1472939"/>
            <a:chExt cx="2763601" cy="30777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259558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로우코드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(Low Code)</a:t>
              </a:r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개발 지원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8197092" y="1930411"/>
            <a:ext cx="3483292" cy="4466465"/>
            <a:chOff x="8012534" y="1944402"/>
            <a:chExt cx="3483292" cy="4466465"/>
          </a:xfrm>
        </p:grpSpPr>
        <p:grpSp>
          <p:nvGrpSpPr>
            <p:cNvPr id="10" name="그룹 9"/>
            <p:cNvGrpSpPr/>
            <p:nvPr/>
          </p:nvGrpSpPr>
          <p:grpSpPr>
            <a:xfrm>
              <a:off x="8012534" y="1944402"/>
              <a:ext cx="1908544" cy="2861170"/>
              <a:chOff x="2727551" y="1992063"/>
              <a:chExt cx="1656953" cy="2484002"/>
            </a:xfrm>
          </p:grpSpPr>
          <p:pic>
            <p:nvPicPr>
              <p:cNvPr id="66" name="Picture 3">
                <a:extLst>
                  <a:ext uri="{FF2B5EF4-FFF2-40B4-BE49-F238E27FC236}">
                    <a16:creationId xmlns:a16="http://schemas.microsoft.com/office/drawing/2014/main" id="{8AD339D2-C402-4B3C-84B7-AA3A08289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>
                <a:off x="2727551" y="1992063"/>
                <a:ext cx="1656953" cy="2484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BC3BED-097B-47D9-A893-331BA073C5A1}"/>
                  </a:ext>
                </a:extLst>
              </p:cNvPr>
              <p:cNvSpPr txBox="1"/>
              <p:nvPr/>
            </p:nvSpPr>
            <p:spPr>
              <a:xfrm>
                <a:off x="3919682" y="2157872"/>
                <a:ext cx="403869" cy="24048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ko-KR" sz="12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API 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8856991" y="2644521"/>
              <a:ext cx="1936408" cy="2861169"/>
              <a:chOff x="303126" y="2235981"/>
              <a:chExt cx="1681143" cy="2484000"/>
            </a:xfrm>
          </p:grpSpPr>
          <p:pic>
            <p:nvPicPr>
              <p:cNvPr id="65" name="Picture 4">
                <a:extLst>
                  <a:ext uri="{FF2B5EF4-FFF2-40B4-BE49-F238E27FC236}">
                    <a16:creationId xmlns:a16="http://schemas.microsoft.com/office/drawing/2014/main" id="{5CC8D9BB-A162-43D7-88A3-CA5A6F2A68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>
                <a:off x="303126" y="2235981"/>
                <a:ext cx="1643706" cy="248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912551F-EC29-4F89-B5D4-FCEBB717B3E1}"/>
                  </a:ext>
                </a:extLst>
              </p:cNvPr>
              <p:cNvSpPr txBox="1"/>
              <p:nvPr/>
            </p:nvSpPr>
            <p:spPr>
              <a:xfrm>
                <a:off x="1325722" y="2411160"/>
                <a:ext cx="658547" cy="24048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r">
                  <a:defRPr sz="1100">
                    <a:solidFill>
                      <a:srgbClr val="2A3A7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r>
                  <a:rPr lang="en-US" altLang="ko-KR" sz="1200">
                    <a:solidFill>
                      <a:schemeClr val="tx1"/>
                    </a:solidFill>
                  </a:rPr>
                  <a:t>Util </a:t>
                </a:r>
                <a:r>
                  <a:rPr lang="ko-KR" altLang="en-US" sz="1200" smtClean="0">
                    <a:solidFill>
                      <a:schemeClr val="tx1"/>
                    </a:solidFill>
                  </a:rPr>
                  <a:t>함수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5">
              <a:extLst>
                <a:ext uri="{FF2B5EF4-FFF2-40B4-BE49-F238E27FC236}">
                  <a16:creationId xmlns:a16="http://schemas.microsoft.com/office/drawing/2014/main" id="{391D9517-6309-4868-8941-753BA1295F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9668591" y="3411199"/>
              <a:ext cx="1827235" cy="2745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912551F-EC29-4F89-B5D4-FCEBB717B3E1}"/>
                </a:ext>
              </a:extLst>
            </p:cNvPr>
            <p:cNvSpPr txBox="1"/>
            <p:nvPr/>
          </p:nvSpPr>
          <p:spPr>
            <a:xfrm>
              <a:off x="10107558" y="6133868"/>
              <a:ext cx="94929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1100">
                  <a:solidFill>
                    <a:srgbClr val="2A3A7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r>
                <a:rPr lang="ko-KR" altLang="en-US" sz="1200" smtClean="0">
                  <a:solidFill>
                    <a:schemeClr val="tx1"/>
                  </a:solidFill>
                </a:rPr>
                <a:t>기술지원 봇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3FB667D-51D0-4663-BA0E-92738C565D12}"/>
              </a:ext>
            </a:extLst>
          </p:cNvPr>
          <p:cNvSpPr txBox="1"/>
          <p:nvPr/>
        </p:nvSpPr>
        <p:spPr>
          <a:xfrm>
            <a:off x="6069375" y="2318880"/>
            <a:ext cx="1657604" cy="299624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200" b="1">
                <a:solidFill>
                  <a:srgbClr val="2A3A75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sz="1400" smtClean="0">
                <a:solidFill>
                  <a:schemeClr val="tx1"/>
                </a:solidFill>
              </a:rPr>
              <a:t>통합 개발 환경</a:t>
            </a:r>
            <a:r>
              <a:rPr lang="en-US" altLang="ko-KR" sz="1400" smtClean="0">
                <a:solidFill>
                  <a:schemeClr val="tx1"/>
                </a:solidFill>
              </a:rPr>
              <a:t>(IDE)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90420" y="1957591"/>
            <a:ext cx="5065034" cy="4301649"/>
            <a:chOff x="405303" y="1841102"/>
            <a:chExt cx="5065034" cy="4301649"/>
          </a:xfrm>
        </p:grpSpPr>
        <p:grpSp>
          <p:nvGrpSpPr>
            <p:cNvPr id="12" name="그룹 11"/>
            <p:cNvGrpSpPr/>
            <p:nvPr/>
          </p:nvGrpSpPr>
          <p:grpSpPr>
            <a:xfrm>
              <a:off x="405303" y="1841102"/>
              <a:ext cx="5065034" cy="4301649"/>
              <a:chOff x="525123" y="1759165"/>
              <a:chExt cx="5389964" cy="4577606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25123" y="1759165"/>
                <a:ext cx="5358525" cy="3014171"/>
                <a:chOff x="637348" y="2005149"/>
                <a:chExt cx="3204809" cy="1802705"/>
              </a:xfrm>
            </p:grpSpPr>
            <p:pic>
              <p:nvPicPr>
                <p:cNvPr id="93" name="2B8D5E2A-1874-47AB-AB7B-3C11EFC9EA79" descr="96056C4C-E082-4BC8-9849-00845F7C6A7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7348" y="2005149"/>
                  <a:ext cx="3204809" cy="180270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원호 5"/>
                <p:cNvSpPr/>
                <p:nvPr/>
              </p:nvSpPr>
              <p:spPr>
                <a:xfrm rot="20025660">
                  <a:off x="1842265" y="2533702"/>
                  <a:ext cx="1140860" cy="696287"/>
                </a:xfrm>
                <a:prstGeom prst="arc">
                  <a:avLst/>
                </a:prstGeom>
                <a:ln w="1905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210775" y="2652319"/>
                  <a:ext cx="1416542" cy="206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ko-KR" altLang="en-US" sz="1200" b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① </a:t>
                  </a:r>
                  <a:r>
                    <a:rPr lang="en-US" sz="1200" b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Drag&amp;Drop</a:t>
                  </a:r>
                  <a:endParaRPr 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525123" y="4413126"/>
                <a:ext cx="2103987" cy="1923645"/>
                <a:chOff x="622435" y="3897177"/>
                <a:chExt cx="2103987" cy="1923645"/>
              </a:xfrm>
            </p:grpSpPr>
            <p:pic>
              <p:nvPicPr>
                <p:cNvPr id="92" name="CD1FF97C-D59A-4919-8F7A-D3271C1FF812" descr="889B9EAA-69EE-4B72-B78A-31FFA43ECCE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435" y="3897177"/>
                  <a:ext cx="2103987" cy="19236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5" name="TextBox 94"/>
                <p:cNvSpPr txBox="1"/>
                <p:nvPr/>
              </p:nvSpPr>
              <p:spPr>
                <a:xfrm>
                  <a:off x="1099359" y="5173183"/>
                  <a:ext cx="1416542" cy="341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ko-KR" altLang="en-US" sz="1200" b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② 속성값 입력</a:t>
                  </a:r>
                  <a:endParaRPr 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2736207" y="4479138"/>
                <a:ext cx="3178880" cy="1857633"/>
                <a:chOff x="2978639" y="3960936"/>
                <a:chExt cx="3178880" cy="1857633"/>
              </a:xfrm>
            </p:grpSpPr>
            <p:pic>
              <p:nvPicPr>
                <p:cNvPr id="96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8639" y="3960936"/>
                  <a:ext cx="3178880" cy="1857633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97" name="직사각형 96"/>
                <p:cNvSpPr/>
                <p:nvPr/>
              </p:nvSpPr>
              <p:spPr>
                <a:xfrm>
                  <a:off x="3638285" y="4170933"/>
                  <a:ext cx="1799080" cy="139096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3602379" y="5170930"/>
                  <a:ext cx="2102429" cy="341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ko-KR" altLang="en-US" sz="1200" b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③ 소스코드 자동생성</a:t>
                  </a:r>
                  <a:endParaRPr 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103" name="직사각형 102"/>
            <p:cNvSpPr/>
            <p:nvPr/>
          </p:nvSpPr>
          <p:spPr>
            <a:xfrm>
              <a:off x="1815540" y="4769979"/>
              <a:ext cx="541884" cy="5989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26061" y="4880282"/>
            <a:ext cx="4250859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74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개의 카테고리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528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개의 로우코드 제공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제공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진행 간에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자주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사용하는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소스를 로우코드로 등록 및 사용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UI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템플릿화 및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400" b="1" baseline="30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rd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Party API</a:t>
            </a: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기술지원</a:t>
            </a:r>
            <a:endParaRPr 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10" y="2398395"/>
            <a:ext cx="2981784" cy="28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3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제품 특장점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63" name="Object 24"/>
          <p:cNvSpPr txBox="1"/>
          <p:nvPr/>
        </p:nvSpPr>
        <p:spPr>
          <a:xfrm>
            <a:off x="729879" y="1076828"/>
            <a:ext cx="10778046" cy="503590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Legacy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Adaptor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를 보유하여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빠르게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Interface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를 셋팅 할 수 있으며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Server IDE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 개발의 표준화 및 생산성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(60%)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을 향상 시킵니다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60921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789264"/>
            <a:ext cx="2521548" cy="307777"/>
            <a:chOff x="454416" y="1472939"/>
            <a:chExt cx="2521548" cy="30777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235352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레거시 개발 인터페이스 지원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92133403-3795-8843-9B7C-76B7EE6733AA}"/>
              </a:ext>
            </a:extLst>
          </p:cNvPr>
          <p:cNvSpPr txBox="1"/>
          <p:nvPr/>
        </p:nvSpPr>
        <p:spPr>
          <a:xfrm>
            <a:off x="7302805" y="1804813"/>
            <a:ext cx="2040944" cy="276999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2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042275"/>
                </a:solidFill>
              </a:rPr>
              <a:t>Server IDE</a:t>
            </a:r>
            <a:r>
              <a:rPr lang="ko-KR" altLang="en-US" dirty="0">
                <a:solidFill>
                  <a:srgbClr val="042275"/>
                </a:solidFill>
              </a:rPr>
              <a:t>를 통한 빠른 개발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20269" y="2202920"/>
            <a:ext cx="4274527" cy="3973629"/>
            <a:chOff x="490420" y="2144224"/>
            <a:chExt cx="4461392" cy="3973629"/>
          </a:xfrm>
        </p:grpSpPr>
        <p:cxnSp>
          <p:nvCxnSpPr>
            <p:cNvPr id="76" name="직선 연결선 98">
              <a:extLst>
                <a:ext uri="{FF2B5EF4-FFF2-40B4-BE49-F238E27FC236}">
                  <a16:creationId xmlns:a16="http://schemas.microsoft.com/office/drawing/2014/main" id="{083BBA6B-0A3A-3144-B711-5A408145C703}"/>
                </a:ext>
              </a:extLst>
            </p:cNvPr>
            <p:cNvCxnSpPr>
              <a:cxnSpLocks/>
            </p:cNvCxnSpPr>
            <p:nvPr/>
          </p:nvCxnSpPr>
          <p:spPr>
            <a:xfrm>
              <a:off x="490420" y="3851414"/>
              <a:ext cx="446139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97179C2-39FC-2148-8197-DE1ECA9D2116}"/>
                </a:ext>
              </a:extLst>
            </p:cNvPr>
            <p:cNvGrpSpPr/>
            <p:nvPr/>
          </p:nvGrpSpPr>
          <p:grpSpPr>
            <a:xfrm>
              <a:off x="1820710" y="2144224"/>
              <a:ext cx="2857448" cy="1476345"/>
              <a:chOff x="2534626" y="1940610"/>
              <a:chExt cx="3080127" cy="159139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A68B0EA0-37D5-4F45-848C-1F14EBF4546F}"/>
                  </a:ext>
                </a:extLst>
              </p:cNvPr>
              <p:cNvGrpSpPr/>
              <p:nvPr/>
            </p:nvGrpSpPr>
            <p:grpSpPr>
              <a:xfrm>
                <a:off x="4678753" y="1940610"/>
                <a:ext cx="936000" cy="1591396"/>
                <a:chOff x="3725214" y="2001258"/>
                <a:chExt cx="936000" cy="1591396"/>
              </a:xfrm>
            </p:grpSpPr>
            <p:pic>
              <p:nvPicPr>
                <p:cNvPr id="83" name="Picture 4" descr="File:SAP 2011 logo.svg">
                  <a:extLst>
                    <a:ext uri="{FF2B5EF4-FFF2-40B4-BE49-F238E27FC236}">
                      <a16:creationId xmlns:a16="http://schemas.microsoft.com/office/drawing/2014/main" id="{081013EB-5FD6-C344-A90F-BB6C9FE9D2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25214" y="2001258"/>
                  <a:ext cx="936000" cy="4773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12" descr="Related image">
                  <a:extLst>
                    <a:ext uri="{FF2B5EF4-FFF2-40B4-BE49-F238E27FC236}">
                      <a16:creationId xmlns:a16="http://schemas.microsoft.com/office/drawing/2014/main" id="{27B6EA1E-E81E-C04E-9DF3-4383439335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79" t="7879" r="15379" b="7879"/>
                <a:stretch/>
              </p:blipFill>
              <p:spPr bwMode="auto">
                <a:xfrm>
                  <a:off x="3725214" y="2700600"/>
                  <a:ext cx="936000" cy="3795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1CE1CD0D-AFE4-EF41-8749-1AD7BFB0F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25214" y="3302174"/>
                  <a:ext cx="936000" cy="290480"/>
                </a:xfrm>
                <a:prstGeom prst="rect">
                  <a:avLst/>
                </a:prstGeom>
              </p:spPr>
            </p:pic>
          </p:grpSp>
          <p:sp>
            <p:nvSpPr>
              <p:cNvPr id="79" name="위쪽/아래쪽 화살표 19">
                <a:extLst>
                  <a:ext uri="{FF2B5EF4-FFF2-40B4-BE49-F238E27FC236}">
                    <a16:creationId xmlns:a16="http://schemas.microsoft.com/office/drawing/2014/main" id="{B1428529-599D-664E-A11F-3698B9048436}"/>
                  </a:ext>
                </a:extLst>
              </p:cNvPr>
              <p:cNvSpPr/>
              <p:nvPr/>
            </p:nvSpPr>
            <p:spPr>
              <a:xfrm rot="16200000">
                <a:off x="3380626" y="1284677"/>
                <a:ext cx="288000" cy="1980000"/>
              </a:xfrm>
              <a:prstGeom prst="upDownArrow">
                <a:avLst/>
              </a:prstGeom>
              <a:gradFill>
                <a:gsLst>
                  <a:gs pos="0">
                    <a:srgbClr val="2A3A75"/>
                  </a:gs>
                  <a:gs pos="100000">
                    <a:srgbClr val="42424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lIns="72000" tIns="36000" rIns="72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JOC for SAP</a:t>
                </a:r>
                <a:endPara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위쪽/아래쪽 화살표 20">
                <a:extLst>
                  <a:ext uri="{FF2B5EF4-FFF2-40B4-BE49-F238E27FC236}">
                    <a16:creationId xmlns:a16="http://schemas.microsoft.com/office/drawing/2014/main" id="{A50F0698-4713-AC40-8630-8714716F850B}"/>
                  </a:ext>
                </a:extLst>
              </p:cNvPr>
              <p:cNvSpPr/>
              <p:nvPr/>
            </p:nvSpPr>
            <p:spPr>
              <a:xfrm rot="16200000">
                <a:off x="3380626" y="1744839"/>
                <a:ext cx="288000" cy="1980000"/>
              </a:xfrm>
              <a:prstGeom prst="upDownArrow">
                <a:avLst/>
              </a:pr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lIns="72000" tIns="36000" rIns="72000" bIns="36000" rtlCol="0" anchor="ctr"/>
              <a:lstStyle/>
              <a:p>
                <a:pPr algn="ctr"/>
                <a:r>
                  <a:rPr lang="en-US" altLang="ko-KR" sz="1050" dirty="0">
                    <a:solidFill>
                      <a:srgbClr val="2A3A7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HTTP, TCP/IP, SOAP</a:t>
                </a:r>
                <a:endParaRPr lang="ko-KR" altLang="en-US" sz="1050" dirty="0">
                  <a:solidFill>
                    <a:srgbClr val="2A3A7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2" name="위쪽/아래쪽 화살표 21">
                <a:extLst>
                  <a:ext uri="{FF2B5EF4-FFF2-40B4-BE49-F238E27FC236}">
                    <a16:creationId xmlns:a16="http://schemas.microsoft.com/office/drawing/2014/main" id="{0AD71D9D-745B-C04A-B0FA-A28C2A61FC18}"/>
                  </a:ext>
                </a:extLst>
              </p:cNvPr>
              <p:cNvSpPr/>
              <p:nvPr/>
            </p:nvSpPr>
            <p:spPr>
              <a:xfrm rot="16200000">
                <a:off x="3380626" y="2207940"/>
                <a:ext cx="288000" cy="1980000"/>
              </a:xfrm>
              <a:prstGeom prst="upDownArrow">
                <a:avLst/>
              </a:prstGeom>
              <a:gradFill>
                <a:gsLst>
                  <a:gs pos="0">
                    <a:srgbClr val="2A3A75"/>
                  </a:gs>
                  <a:gs pos="100000">
                    <a:srgbClr val="42424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lIns="72000" tIns="36000" rIns="72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HTTP, TCP/IP, SOAP</a:t>
                </a:r>
                <a:endPara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0F688CC-9C03-3E49-85CF-F6FB88437DB1}"/>
                </a:ext>
              </a:extLst>
            </p:cNvPr>
            <p:cNvGrpSpPr/>
            <p:nvPr/>
          </p:nvGrpSpPr>
          <p:grpSpPr>
            <a:xfrm>
              <a:off x="1820710" y="4082260"/>
              <a:ext cx="2857448" cy="2035593"/>
              <a:chOff x="2534626" y="4029676"/>
              <a:chExt cx="3080127" cy="2194226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4942237-834A-AD49-A3E6-04CD53C27ADF}"/>
                  </a:ext>
                </a:extLst>
              </p:cNvPr>
              <p:cNvGrpSpPr/>
              <p:nvPr/>
            </p:nvGrpSpPr>
            <p:grpSpPr>
              <a:xfrm>
                <a:off x="4678753" y="4029676"/>
                <a:ext cx="936000" cy="2194226"/>
                <a:chOff x="3725214" y="4090324"/>
                <a:chExt cx="936000" cy="2194226"/>
              </a:xfrm>
            </p:grpSpPr>
            <p:pic>
              <p:nvPicPr>
                <p:cNvPr id="95" name="Picture 3">
                  <a:extLst>
                    <a:ext uri="{FF2B5EF4-FFF2-40B4-BE49-F238E27FC236}">
                      <a16:creationId xmlns:a16="http://schemas.microsoft.com/office/drawing/2014/main" id="{4299C5E4-8198-CB40-A128-4324B81462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25214" y="4090324"/>
                  <a:ext cx="936000" cy="180386"/>
                </a:xfrm>
                <a:prstGeom prst="rect">
                  <a:avLst/>
                </a:prstGeom>
                <a:solidFill>
                  <a:srgbClr val="2D93E7"/>
                </a:solidFill>
                <a:ln w="9525" cap="flat" cmpd="sng" algn="ctr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pic>
            <p:pic>
              <p:nvPicPr>
                <p:cNvPr id="96" name="Picture 6">
                  <a:extLst>
                    <a:ext uri="{FF2B5EF4-FFF2-40B4-BE49-F238E27FC236}">
                      <a16:creationId xmlns:a16="http://schemas.microsoft.com/office/drawing/2014/main" id="{73BD4F9A-5E7F-5947-BEA6-564667C9B1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25214" y="5303243"/>
                  <a:ext cx="936000" cy="435348"/>
                </a:xfrm>
                <a:prstGeom prst="rect">
                  <a:avLst/>
                </a:prstGeom>
                <a:solidFill>
                  <a:srgbClr val="2D93E7"/>
                </a:solidFill>
                <a:ln w="9525" cap="flat" cmpd="sng" algn="ctr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pic>
            <p:pic>
              <p:nvPicPr>
                <p:cNvPr id="97" name="Picture 22" descr="https://www.trainingtoyou.com/wp-content/uploads/2018/02/Microsoft-SQL-Server-Logo-1.png">
                  <a:extLst>
                    <a:ext uri="{FF2B5EF4-FFF2-40B4-BE49-F238E27FC236}">
                      <a16:creationId xmlns:a16="http://schemas.microsoft.com/office/drawing/2014/main" id="{0AD6182D-6D66-DC4C-A834-E47334A763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629" t="38282"/>
                <a:stretch/>
              </p:blipFill>
              <p:spPr bwMode="auto">
                <a:xfrm>
                  <a:off x="3725214" y="4425754"/>
                  <a:ext cx="936000" cy="253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26" descr="Some commands to help working with MySQL easier">
                  <a:extLst>
                    <a:ext uri="{FF2B5EF4-FFF2-40B4-BE49-F238E27FC236}">
                      <a16:creationId xmlns:a16="http://schemas.microsoft.com/office/drawing/2014/main" id="{8F4D7490-6C47-5743-B1B8-E7290FD427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25214" y="5893634"/>
                  <a:ext cx="936000" cy="3909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28" descr="Image result for Tibero logo">
                  <a:extLst>
                    <a:ext uri="{FF2B5EF4-FFF2-40B4-BE49-F238E27FC236}">
                      <a16:creationId xmlns:a16="http://schemas.microsoft.com/office/drawing/2014/main" id="{E89AE4C1-454B-6E42-A93D-A29BF9928B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30" t="24533" r="8830" b="24533"/>
                <a:stretch/>
              </p:blipFill>
              <p:spPr bwMode="auto">
                <a:xfrm>
                  <a:off x="3725214" y="4834383"/>
                  <a:ext cx="936000" cy="3138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8" name="위쪽/아래쪽 화살표 19">
                <a:extLst>
                  <a:ext uri="{FF2B5EF4-FFF2-40B4-BE49-F238E27FC236}">
                    <a16:creationId xmlns:a16="http://schemas.microsoft.com/office/drawing/2014/main" id="{15629F16-5D07-1A43-AD91-FC86814B4699}"/>
                  </a:ext>
                </a:extLst>
              </p:cNvPr>
              <p:cNvSpPr/>
              <p:nvPr/>
            </p:nvSpPr>
            <p:spPr>
              <a:xfrm rot="16200000">
                <a:off x="3380626" y="3213526"/>
                <a:ext cx="288000" cy="1980000"/>
              </a:xfrm>
              <a:prstGeom prst="upDownArrow">
                <a:avLst/>
              </a:prstGeom>
              <a:gradFill>
                <a:gsLst>
                  <a:gs pos="0">
                    <a:srgbClr val="2A3A75"/>
                  </a:gs>
                  <a:gs pos="100000">
                    <a:srgbClr val="42424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lIns="72000" tIns="36000" rIns="72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HTTP, TCP/IP, SOAP</a:t>
                </a:r>
                <a:endPara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9" name="위쪽/아래쪽 화살표 20">
                <a:extLst>
                  <a:ext uri="{FF2B5EF4-FFF2-40B4-BE49-F238E27FC236}">
                    <a16:creationId xmlns:a16="http://schemas.microsoft.com/office/drawing/2014/main" id="{08D6A7C8-BF1C-864E-B674-3E5C7912F2CE}"/>
                  </a:ext>
                </a:extLst>
              </p:cNvPr>
              <p:cNvSpPr/>
              <p:nvPr/>
            </p:nvSpPr>
            <p:spPr>
              <a:xfrm rot="16200000">
                <a:off x="3380626" y="3675158"/>
                <a:ext cx="288000" cy="1980000"/>
              </a:xfrm>
              <a:prstGeom prst="upDownArrow">
                <a:avLst/>
              </a:pr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lIns="72000" tIns="36000" rIns="72000" bIns="36000" rtlCol="0" anchor="ctr"/>
              <a:lstStyle/>
              <a:p>
                <a:pPr algn="ctr"/>
                <a:r>
                  <a:rPr lang="en-US" altLang="ko-KR" sz="1050" dirty="0">
                    <a:solidFill>
                      <a:srgbClr val="2A3A7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HTTP, TCP/IP, SOAP</a:t>
                </a:r>
                <a:endParaRPr lang="ko-KR" altLang="en-US" sz="1050" dirty="0">
                  <a:solidFill>
                    <a:srgbClr val="2A3A7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2" name="위쪽/아래쪽 화살표 21">
                <a:extLst>
                  <a:ext uri="{FF2B5EF4-FFF2-40B4-BE49-F238E27FC236}">
                    <a16:creationId xmlns:a16="http://schemas.microsoft.com/office/drawing/2014/main" id="{CEFF4A3B-938A-2646-92F2-7DB7641A7793}"/>
                  </a:ext>
                </a:extLst>
              </p:cNvPr>
              <p:cNvSpPr/>
              <p:nvPr/>
            </p:nvSpPr>
            <p:spPr>
              <a:xfrm rot="16200000">
                <a:off x="3380626" y="4136790"/>
                <a:ext cx="288000" cy="1980000"/>
              </a:xfrm>
              <a:prstGeom prst="upDownArrow">
                <a:avLst/>
              </a:prstGeom>
              <a:gradFill>
                <a:gsLst>
                  <a:gs pos="0">
                    <a:srgbClr val="2A3A75"/>
                  </a:gs>
                  <a:gs pos="100000">
                    <a:srgbClr val="42424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lIns="72000" tIns="36000" rIns="72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HTTP, TCP/IP, SOAP</a:t>
                </a:r>
                <a:endPara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3" name="위쪽/아래쪽 화살표 20">
                <a:extLst>
                  <a:ext uri="{FF2B5EF4-FFF2-40B4-BE49-F238E27FC236}">
                    <a16:creationId xmlns:a16="http://schemas.microsoft.com/office/drawing/2014/main" id="{E5667D65-249D-844F-918F-E824596996F9}"/>
                  </a:ext>
                </a:extLst>
              </p:cNvPr>
              <p:cNvSpPr/>
              <p:nvPr/>
            </p:nvSpPr>
            <p:spPr>
              <a:xfrm rot="16200000">
                <a:off x="3380626" y="4598422"/>
                <a:ext cx="288000" cy="1980000"/>
              </a:xfrm>
              <a:prstGeom prst="upDownArrow">
                <a:avLst/>
              </a:pr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lIns="72000" tIns="36000" rIns="72000" bIns="36000" rtlCol="0" anchor="ctr"/>
              <a:lstStyle/>
              <a:p>
                <a:pPr algn="ctr"/>
                <a:r>
                  <a:rPr lang="en-US" altLang="ko-KR" sz="1050" dirty="0">
                    <a:solidFill>
                      <a:srgbClr val="2A3A7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HTTP, TCP/IP, SOAP</a:t>
                </a:r>
                <a:endParaRPr lang="ko-KR" altLang="en-US" sz="1050" dirty="0">
                  <a:solidFill>
                    <a:srgbClr val="2A3A7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4" name="위쪽/아래쪽 화살표 21">
                <a:extLst>
                  <a:ext uri="{FF2B5EF4-FFF2-40B4-BE49-F238E27FC236}">
                    <a16:creationId xmlns:a16="http://schemas.microsoft.com/office/drawing/2014/main" id="{64064C70-6BD8-9149-99CC-B47A8BEFD772}"/>
                  </a:ext>
                </a:extLst>
              </p:cNvPr>
              <p:cNvSpPr/>
              <p:nvPr/>
            </p:nvSpPr>
            <p:spPr>
              <a:xfrm rot="16200000">
                <a:off x="3380626" y="5060052"/>
                <a:ext cx="288000" cy="1980000"/>
              </a:xfrm>
              <a:prstGeom prst="upDownArrow">
                <a:avLst/>
              </a:prstGeom>
              <a:gradFill>
                <a:gsLst>
                  <a:gs pos="0">
                    <a:srgbClr val="2A3A75"/>
                  </a:gs>
                  <a:gs pos="100000">
                    <a:srgbClr val="42424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lIns="72000" tIns="36000" rIns="72000" bIns="36000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HTTP, TCP/IP, SOAP</a:t>
                </a:r>
                <a:endPara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4C86743-19E7-4F43-9D42-14C97560EC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4291" y="2427617"/>
              <a:ext cx="1027836" cy="989692"/>
              <a:chOff x="124313" y="2862402"/>
              <a:chExt cx="926124" cy="926124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C6430E26-D17A-F444-8140-D197BD3ABB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313" y="2862402"/>
                <a:ext cx="926124" cy="926124"/>
              </a:xfrm>
              <a:prstGeom prst="ellipse">
                <a:avLst/>
              </a:prstGeom>
              <a:gradFill flip="none" rotWithShape="1">
                <a:gsLst>
                  <a:gs pos="0">
                    <a:srgbClr val="DF1F53">
                      <a:shade val="30000"/>
                      <a:satMod val="115000"/>
                    </a:srgbClr>
                  </a:gs>
                  <a:gs pos="50000">
                    <a:srgbClr val="DF1F53">
                      <a:shade val="67500"/>
                      <a:satMod val="115000"/>
                    </a:srgbClr>
                  </a:gs>
                  <a:gs pos="100000">
                    <a:srgbClr val="DF1F53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5836C0FF-94CD-384B-AF86-324ABCB0A820}"/>
                  </a:ext>
                </a:extLst>
              </p:cNvPr>
              <p:cNvSpPr/>
              <p:nvPr/>
            </p:nvSpPr>
            <p:spPr>
              <a:xfrm>
                <a:off x="235682" y="2973771"/>
                <a:ext cx="703385" cy="7033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94B77D45-3FA0-414E-B9D3-D5214D624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341" y="3127430"/>
                <a:ext cx="396067" cy="396067"/>
              </a:xfrm>
              <a:prstGeom prst="rect">
                <a:avLst/>
              </a:prstGeom>
            </p:spPr>
          </p:pic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065CAF9-B712-6B42-97F5-6CB40902F6E3}"/>
                </a:ext>
              </a:extLst>
            </p:cNvPr>
            <p:cNvGrpSpPr/>
            <p:nvPr/>
          </p:nvGrpSpPr>
          <p:grpSpPr>
            <a:xfrm>
              <a:off x="584291" y="4577534"/>
              <a:ext cx="1027836" cy="1027836"/>
              <a:chOff x="151983" y="4613775"/>
              <a:chExt cx="926123" cy="926123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9DF8396-3771-7642-AD4F-829E232B56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983" y="4613775"/>
                <a:ext cx="926123" cy="92612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  <a:lumMod val="95000"/>
                      <a:lumOff val="5000"/>
                    </a:schemeClr>
                  </a:gs>
                  <a:gs pos="50000">
                    <a:schemeClr val="accent1">
                      <a:shade val="67500"/>
                      <a:satMod val="115000"/>
                      <a:lumMod val="88000"/>
                      <a:lumOff val="12000"/>
                    </a:schemeClr>
                  </a:gs>
                  <a:gs pos="100000">
                    <a:schemeClr val="accent1">
                      <a:shade val="100000"/>
                      <a:satMod val="115000"/>
                      <a:lumMod val="48000"/>
                      <a:lumOff val="5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AE93605-B49D-3347-8177-30827A781340}"/>
                  </a:ext>
                </a:extLst>
              </p:cNvPr>
              <p:cNvSpPr/>
              <p:nvPr/>
            </p:nvSpPr>
            <p:spPr>
              <a:xfrm>
                <a:off x="263352" y="4725144"/>
                <a:ext cx="703385" cy="7033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62F2A2C9-7899-5C43-9B78-01D872D93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543" y="4869335"/>
                <a:ext cx="415003" cy="415003"/>
              </a:xfrm>
              <a:prstGeom prst="rect">
                <a:avLst/>
              </a:prstGeom>
            </p:spPr>
          </p:pic>
        </p:grp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61BF3F9-2770-4652-A45A-A137D781C59F}"/>
              </a:ext>
            </a:extLst>
          </p:cNvPr>
          <p:cNvSpPr/>
          <p:nvPr/>
        </p:nvSpPr>
        <p:spPr>
          <a:xfrm>
            <a:off x="1505466" y="1801719"/>
            <a:ext cx="2467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22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Enterprise Legacy Adaptor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22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보유  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22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075412" y="2132316"/>
            <a:ext cx="6495730" cy="4057020"/>
            <a:chOff x="5838056" y="1968677"/>
            <a:chExt cx="5625557" cy="3513538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8F3929ED-230D-6842-AB95-E08E584AB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5838056" y="1968677"/>
              <a:ext cx="5625557" cy="3513538"/>
            </a:xfrm>
            <a:prstGeom prst="rect">
              <a:avLst/>
            </a:prstGeom>
            <a:ln>
              <a:noFill/>
            </a:ln>
          </p:spPr>
        </p:pic>
        <p:sp>
          <p:nvSpPr>
            <p:cNvPr id="69" name="AutoShape 18">
              <a:extLst>
                <a:ext uri="{FF2B5EF4-FFF2-40B4-BE49-F238E27FC236}">
                  <a16:creationId xmlns:a16="http://schemas.microsoft.com/office/drawing/2014/main" id="{519633E8-70E2-4668-91C3-B84CF4E4D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7517" y="2530816"/>
              <a:ext cx="1162208" cy="215549"/>
            </a:xfrm>
            <a:prstGeom prst="roundRect">
              <a:avLst>
                <a:gd name="adj" fmla="val 12347"/>
              </a:avLst>
            </a:prstGeom>
            <a:noFill/>
            <a:ln w="12700">
              <a:solidFill>
                <a:srgbClr val="E42C5E"/>
              </a:solidFill>
              <a:headEnd/>
              <a:tailEnd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34" tIns="45718" rIns="91434" bIns="45718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300461" indent="-300461" algn="ctr">
                <a:defRPr/>
              </a:pP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DASH</a:t>
              </a:r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 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BOARD</a:t>
              </a:r>
            </a:p>
          </p:txBody>
        </p:sp>
        <p:sp>
          <p:nvSpPr>
            <p:cNvPr id="70" name="AutoShape 18">
              <a:extLst>
                <a:ext uri="{FF2B5EF4-FFF2-40B4-BE49-F238E27FC236}">
                  <a16:creationId xmlns:a16="http://schemas.microsoft.com/office/drawing/2014/main" id="{41CC965D-9E70-49F2-A95C-F3D4A857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5071" y="3098347"/>
              <a:ext cx="1136349" cy="500947"/>
            </a:xfrm>
            <a:prstGeom prst="roundRect">
              <a:avLst>
                <a:gd name="adj" fmla="val 12347"/>
              </a:avLst>
            </a:prstGeom>
            <a:noFill/>
            <a:ln w="12700">
              <a:solidFill>
                <a:srgbClr val="E42C5E"/>
              </a:solidFill>
              <a:headEnd/>
              <a:tailEnd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34" tIns="45718" rIns="91434" bIns="45718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300461" indent="-300461" algn="ctr">
                <a:defRPr/>
              </a:pP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Legacy API </a:t>
              </a:r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연동 및</a:t>
              </a:r>
            </a:p>
            <a:p>
              <a:pPr marL="300461" indent="-300461" algn="ctr">
                <a:defRPr/>
              </a:pP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DB</a:t>
              </a:r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연동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  <a:sym typeface="Wingdings 2" pitchFamily="18" charset="2"/>
              </a:endParaRPr>
            </a:p>
            <a:p>
              <a:pPr marL="300461" indent="-300461" algn="ctr">
                <a:defRPr/>
              </a:pPr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컨퍼넌트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  <a:sym typeface="Wingdings 2" pitchFamily="18" charset="2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DAD4F77-FE9E-5242-A442-20E8C3B724ED}"/>
              </a:ext>
            </a:extLst>
          </p:cNvPr>
          <p:cNvSpPr txBox="1"/>
          <p:nvPr/>
        </p:nvSpPr>
        <p:spPr>
          <a:xfrm>
            <a:off x="5771267" y="5000024"/>
            <a:ext cx="5799875" cy="892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프로젝트 생성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운영환경 셋팅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라이브러리 업데이트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비즈니스로직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Legacy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전문 등록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소스 자동 생성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Biz Logic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Deploy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빌드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개발 표준화와 빠른 기본 연동 셋팅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(WYSWYG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개발 생산성 향상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개발 방식 대비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60%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생산성 향상 효과 제공</a:t>
            </a:r>
          </a:p>
        </p:txBody>
      </p:sp>
    </p:spTree>
    <p:extLst>
      <p:ext uri="{BB962C8B-B14F-4D97-AF65-F5344CB8AC3E}">
        <p14:creationId xmlns:p14="http://schemas.microsoft.com/office/powerpoint/2010/main" val="28616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3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제품 특장점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63" name="Object 24"/>
          <p:cNvSpPr txBox="1"/>
          <p:nvPr/>
        </p:nvSpPr>
        <p:spPr>
          <a:xfrm>
            <a:off x="729879" y="1076828"/>
            <a:ext cx="10778046" cy="288147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/>
          <a:p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Morpheus IDE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모바일 앱 개발 시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ChatGPT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연계를 통하여 코드 작성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 검증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주석 달기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철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 및 문법체크를 지원 합니다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40256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789264"/>
            <a:ext cx="2423765" cy="307777"/>
            <a:chOff x="454416" y="1472939"/>
            <a:chExt cx="2423765" cy="30777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225574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OpenAI ChatGPT </a:t>
              </a:r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4432095" y="1654976"/>
            <a:ext cx="3115939" cy="4594466"/>
            <a:chOff x="4393995" y="1607351"/>
            <a:chExt cx="3605485" cy="4594466"/>
          </a:xfrm>
        </p:grpSpPr>
        <p:sp>
          <p:nvSpPr>
            <p:cNvPr id="151" name="모서리가 둥근 직사각형 5">
              <a:extLst>
                <a:ext uri="{FF2B5EF4-FFF2-40B4-BE49-F238E27FC236}">
                  <a16:creationId xmlns:a16="http://schemas.microsoft.com/office/drawing/2014/main" id="{2B6C1C39-24C6-418D-803A-07F6888E251A}"/>
                </a:ext>
              </a:extLst>
            </p:cNvPr>
            <p:cNvSpPr/>
            <p:nvPr/>
          </p:nvSpPr>
          <p:spPr>
            <a:xfrm>
              <a:off x="4393995" y="1644945"/>
              <a:ext cx="3541959" cy="4556872"/>
            </a:xfrm>
            <a:prstGeom prst="roundRect">
              <a:avLst>
                <a:gd name="adj" fmla="val 6065"/>
              </a:avLst>
            </a:prstGeom>
            <a:solidFill>
              <a:srgbClr val="CCCCCC"/>
            </a:solidFill>
            <a:ln w="19050" cap="flat" cmpd="sng" algn="ctr">
              <a:noFill/>
              <a:prstDash val="solid"/>
            </a:ln>
            <a:effectLst/>
          </p:spPr>
          <p:txBody>
            <a:bodyPr lIns="91428" tIns="45715" rIns="91428" bIns="45715" rtlCol="0" anchor="t" anchorCtr="0"/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endParaRPr lang="ko-KR" altLang="en-US" sz="1200" b="1" kern="0" dirty="0">
                <a:solidFill>
                  <a:sysClr val="windowText" lastClr="000000"/>
                </a:solidFill>
                <a:latin typeface="+mn-ea"/>
                <a:cs typeface="Calibri" pitchFamily="34" charset="0"/>
              </a:endParaRPr>
            </a:p>
          </p:txBody>
        </p:sp>
        <p:sp>
          <p:nvSpPr>
            <p:cNvPr id="152" name="모서리가 둥근 직사각형 5">
              <a:extLst>
                <a:ext uri="{FF2B5EF4-FFF2-40B4-BE49-F238E27FC236}">
                  <a16:creationId xmlns:a16="http://schemas.microsoft.com/office/drawing/2014/main" id="{2B6C1C39-24C6-418D-803A-07F6888E251A}"/>
                </a:ext>
              </a:extLst>
            </p:cNvPr>
            <p:cNvSpPr/>
            <p:nvPr/>
          </p:nvSpPr>
          <p:spPr>
            <a:xfrm>
              <a:off x="4457521" y="1607351"/>
              <a:ext cx="3541959" cy="4556872"/>
            </a:xfrm>
            <a:prstGeom prst="roundRect">
              <a:avLst>
                <a:gd name="adj" fmla="val 6065"/>
              </a:avLst>
            </a:prstGeom>
            <a:solidFill>
              <a:srgbClr val="EDEDED"/>
            </a:solidFill>
            <a:ln w="19050" cap="flat" cmpd="sng" algn="ctr">
              <a:noFill/>
              <a:prstDash val="solid"/>
            </a:ln>
            <a:effectLst/>
          </p:spPr>
          <p:txBody>
            <a:bodyPr lIns="91428" tIns="45715" rIns="91428" bIns="45715" rtlCol="0" anchor="t" anchorCtr="0"/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endParaRPr lang="ko-KR" altLang="en-US" sz="1200" b="1" kern="0" dirty="0">
                <a:solidFill>
                  <a:sysClr val="windowText" lastClr="000000"/>
                </a:solidFill>
                <a:latin typeface="+mn-ea"/>
                <a:cs typeface="Calibri" pitchFamily="34" charset="0"/>
              </a:endParaRPr>
            </a:p>
          </p:txBody>
        </p:sp>
      </p:grpSp>
      <p:cxnSp>
        <p:nvCxnSpPr>
          <p:cNvPr id="14" name="직선 연결선 13"/>
          <p:cNvCxnSpPr/>
          <p:nvPr/>
        </p:nvCxnSpPr>
        <p:spPr>
          <a:xfrm>
            <a:off x="4717352" y="2180456"/>
            <a:ext cx="2600325" cy="0"/>
          </a:xfrm>
          <a:prstGeom prst="line">
            <a:avLst/>
          </a:prstGeom>
          <a:ln>
            <a:solidFill>
              <a:srgbClr val="0770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5191706" y="1782625"/>
            <a:ext cx="1930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srgbClr val="0770B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MADP GPT Server</a:t>
            </a:r>
            <a:endParaRPr lang="en-US" sz="1400" b="1" dirty="0">
              <a:solidFill>
                <a:srgbClr val="0770B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40339" y="5421734"/>
            <a:ext cx="259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r>
              <a:rPr lang="en-US" altLang="ko-Kore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Embedding model </a:t>
            </a:r>
            <a:r>
              <a:rPr lang="ko-KR" altLang="en-US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r>
              <a:rPr lang="en-US" altLang="ko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en-US" altLang="ko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Set</a:t>
            </a:r>
            <a:r>
              <a:rPr lang="ko-KR" altLang="en-US" sz="100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Support </a:t>
            </a:r>
            <a:r>
              <a:rPr lang="en-US" altLang="ko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 </a:t>
            </a:r>
            <a:r>
              <a:rPr lang="ko-KR" altLang="en-US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r>
              <a:rPr lang="en-US" altLang="ko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ore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Few </a:t>
            </a:r>
            <a:r>
              <a:rPr lang="en-US" altLang="ko-Kore-KR" sz="100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Shot </a:t>
            </a:r>
            <a:r>
              <a:rPr lang="en-US" altLang="ko-Kore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Learning</a:t>
            </a:r>
            <a:br>
              <a:rPr lang="en-US" altLang="ko-Kore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④ 유사 </a:t>
            </a:r>
            <a:r>
              <a:rPr lang="en-US" altLang="ko-KR" sz="1000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00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 생성</a:t>
            </a:r>
            <a:endParaRPr lang="ko-Kore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B87BE6E-0017-0AE5-DEDD-605472111AAA}"/>
              </a:ext>
            </a:extLst>
          </p:cNvPr>
          <p:cNvSpPr/>
          <p:nvPr/>
        </p:nvSpPr>
        <p:spPr>
          <a:xfrm>
            <a:off x="4810124" y="4985723"/>
            <a:ext cx="2409825" cy="387270"/>
          </a:xfrm>
          <a:prstGeom prst="rect">
            <a:avLst/>
          </a:prstGeom>
          <a:solidFill>
            <a:srgbClr val="0770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프롬프트 생성</a:t>
            </a:r>
            <a:endParaRPr kumimoji="1"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55298" y="3308617"/>
            <a:ext cx="1656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MADP </a:t>
            </a:r>
            <a:r>
              <a:rPr kumimoji="1" lang="en-US" altLang="ko-Kore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API Data </a:t>
            </a:r>
            <a:r>
              <a:rPr kumimoji="1" lang="en-US" altLang="ko-Kore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Set</a:t>
            </a:r>
            <a:endParaRPr kumimoji="1" lang="en-US" altLang="ko-Kore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67D7BE7-5D59-90A8-999A-30B77C958079}"/>
              </a:ext>
            </a:extLst>
          </p:cNvPr>
          <p:cNvSpPr/>
          <p:nvPr/>
        </p:nvSpPr>
        <p:spPr>
          <a:xfrm>
            <a:off x="4810125" y="2813318"/>
            <a:ext cx="2409825" cy="38727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문장 유사도 판별</a:t>
            </a:r>
            <a:endParaRPr kumimoji="1"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(Cosine Similarity)</a:t>
            </a:r>
            <a:endParaRPr kumimoji="1" lang="ko-Kore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B87BE6E-0017-0AE5-DEDD-605472111AAA}"/>
              </a:ext>
            </a:extLst>
          </p:cNvPr>
          <p:cNvSpPr/>
          <p:nvPr/>
        </p:nvSpPr>
        <p:spPr>
          <a:xfrm>
            <a:off x="4818406" y="2345161"/>
            <a:ext cx="2409825" cy="387270"/>
          </a:xfrm>
          <a:prstGeom prst="rect">
            <a:avLst/>
          </a:prstGeom>
          <a:solidFill>
            <a:srgbClr val="0770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Chat Completions </a:t>
            </a:r>
            <a:r>
              <a:rPr kumimoji="1"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086" y="3521650"/>
            <a:ext cx="1673774" cy="1412906"/>
          </a:xfrm>
          <a:prstGeom prst="rect">
            <a:avLst/>
          </a:prstGeom>
        </p:spPr>
      </p:pic>
      <p:grpSp>
        <p:nvGrpSpPr>
          <p:cNvPr id="160" name="그룹 159"/>
          <p:cNvGrpSpPr/>
          <p:nvPr/>
        </p:nvGrpSpPr>
        <p:grpSpPr>
          <a:xfrm>
            <a:off x="698295" y="1654977"/>
            <a:ext cx="3115939" cy="3142934"/>
            <a:chOff x="4393995" y="1607353"/>
            <a:chExt cx="3605485" cy="4594464"/>
          </a:xfrm>
        </p:grpSpPr>
        <p:sp>
          <p:nvSpPr>
            <p:cNvPr id="161" name="모서리가 둥근 직사각형 5">
              <a:extLst>
                <a:ext uri="{FF2B5EF4-FFF2-40B4-BE49-F238E27FC236}">
                  <a16:creationId xmlns:a16="http://schemas.microsoft.com/office/drawing/2014/main" id="{2B6C1C39-24C6-418D-803A-07F6888E251A}"/>
                </a:ext>
              </a:extLst>
            </p:cNvPr>
            <p:cNvSpPr/>
            <p:nvPr/>
          </p:nvSpPr>
          <p:spPr>
            <a:xfrm>
              <a:off x="4393995" y="1644945"/>
              <a:ext cx="3541959" cy="4556872"/>
            </a:xfrm>
            <a:prstGeom prst="roundRect">
              <a:avLst>
                <a:gd name="adj" fmla="val 6065"/>
              </a:avLst>
            </a:prstGeom>
            <a:solidFill>
              <a:srgbClr val="CCCCCC"/>
            </a:solidFill>
            <a:ln w="19050" cap="flat" cmpd="sng" algn="ctr">
              <a:noFill/>
              <a:prstDash val="solid"/>
            </a:ln>
            <a:effectLst/>
          </p:spPr>
          <p:txBody>
            <a:bodyPr lIns="91428" tIns="45715" rIns="91428" bIns="45715" rtlCol="0" anchor="t" anchorCtr="0"/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endParaRPr lang="ko-KR" altLang="en-US" sz="1200" b="1" kern="0" dirty="0">
                <a:solidFill>
                  <a:sysClr val="windowText" lastClr="000000"/>
                </a:solidFill>
                <a:latin typeface="+mn-ea"/>
                <a:cs typeface="Calibri" pitchFamily="34" charset="0"/>
              </a:endParaRPr>
            </a:p>
          </p:txBody>
        </p:sp>
        <p:sp>
          <p:nvSpPr>
            <p:cNvPr id="162" name="모서리가 둥근 직사각형 5">
              <a:extLst>
                <a:ext uri="{FF2B5EF4-FFF2-40B4-BE49-F238E27FC236}">
                  <a16:creationId xmlns:a16="http://schemas.microsoft.com/office/drawing/2014/main" id="{2B6C1C39-24C6-418D-803A-07F6888E251A}"/>
                </a:ext>
              </a:extLst>
            </p:cNvPr>
            <p:cNvSpPr/>
            <p:nvPr/>
          </p:nvSpPr>
          <p:spPr>
            <a:xfrm>
              <a:off x="4457522" y="1607353"/>
              <a:ext cx="3541958" cy="4518172"/>
            </a:xfrm>
            <a:prstGeom prst="roundRect">
              <a:avLst>
                <a:gd name="adj" fmla="val 6065"/>
              </a:avLst>
            </a:prstGeom>
            <a:solidFill>
              <a:srgbClr val="EDEDED"/>
            </a:solidFill>
            <a:ln w="19050" cap="flat" cmpd="sng" algn="ctr">
              <a:noFill/>
              <a:prstDash val="solid"/>
            </a:ln>
            <a:effectLst/>
          </p:spPr>
          <p:txBody>
            <a:bodyPr lIns="91428" tIns="45715" rIns="91428" bIns="45715" rtlCol="0" anchor="t" anchorCtr="0"/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endParaRPr lang="ko-KR" altLang="en-US" sz="1200" b="1" kern="0" dirty="0">
                <a:solidFill>
                  <a:sysClr val="windowText" lastClr="000000"/>
                </a:solidFill>
                <a:latin typeface="+mn-ea"/>
                <a:cs typeface="Calibri" pitchFamily="34" charset="0"/>
              </a:endParaRPr>
            </a:p>
          </p:txBody>
        </p:sp>
      </p:grpSp>
      <p:cxnSp>
        <p:nvCxnSpPr>
          <p:cNvPr id="163" name="직선 연결선 162"/>
          <p:cNvCxnSpPr/>
          <p:nvPr/>
        </p:nvCxnSpPr>
        <p:spPr>
          <a:xfrm>
            <a:off x="983552" y="2180456"/>
            <a:ext cx="2600325" cy="0"/>
          </a:xfrm>
          <a:prstGeom prst="line">
            <a:avLst/>
          </a:prstGeom>
          <a:ln>
            <a:solidFill>
              <a:srgbClr val="0770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319658" y="1798148"/>
            <a:ext cx="1395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srgbClr val="0770B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Morpheus IDE</a:t>
            </a:r>
            <a:endParaRPr lang="en-US" sz="1400" b="1" dirty="0">
              <a:solidFill>
                <a:srgbClr val="0770B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8261145" y="1654977"/>
            <a:ext cx="3115939" cy="4594465"/>
            <a:chOff x="4393995" y="1607353"/>
            <a:chExt cx="3605485" cy="4632368"/>
          </a:xfrm>
        </p:grpSpPr>
        <p:sp>
          <p:nvSpPr>
            <p:cNvPr id="167" name="모서리가 둥근 직사각형 5">
              <a:extLst>
                <a:ext uri="{FF2B5EF4-FFF2-40B4-BE49-F238E27FC236}">
                  <a16:creationId xmlns:a16="http://schemas.microsoft.com/office/drawing/2014/main" id="{2B6C1C39-24C6-418D-803A-07F6888E251A}"/>
                </a:ext>
              </a:extLst>
            </p:cNvPr>
            <p:cNvSpPr/>
            <p:nvPr/>
          </p:nvSpPr>
          <p:spPr>
            <a:xfrm>
              <a:off x="4393995" y="1644945"/>
              <a:ext cx="3541958" cy="4594776"/>
            </a:xfrm>
            <a:prstGeom prst="roundRect">
              <a:avLst>
                <a:gd name="adj" fmla="val 6065"/>
              </a:avLst>
            </a:prstGeom>
            <a:solidFill>
              <a:srgbClr val="CCCCCC"/>
            </a:solidFill>
            <a:ln w="19050" cap="flat" cmpd="sng" algn="ctr">
              <a:noFill/>
              <a:prstDash val="solid"/>
            </a:ln>
            <a:effectLst/>
          </p:spPr>
          <p:txBody>
            <a:bodyPr lIns="91428" tIns="45715" rIns="91428" bIns="45715" rtlCol="0" anchor="t" anchorCtr="0"/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endParaRPr lang="ko-KR" altLang="en-US" sz="1200" b="1" kern="0" dirty="0">
                <a:solidFill>
                  <a:sysClr val="windowText" lastClr="000000"/>
                </a:solidFill>
                <a:latin typeface="+mn-ea"/>
                <a:cs typeface="Calibri" pitchFamily="34" charset="0"/>
              </a:endParaRPr>
            </a:p>
          </p:txBody>
        </p:sp>
        <p:sp>
          <p:nvSpPr>
            <p:cNvPr id="168" name="모서리가 둥근 직사각형 5">
              <a:extLst>
                <a:ext uri="{FF2B5EF4-FFF2-40B4-BE49-F238E27FC236}">
                  <a16:creationId xmlns:a16="http://schemas.microsoft.com/office/drawing/2014/main" id="{2B6C1C39-24C6-418D-803A-07F6888E251A}"/>
                </a:ext>
              </a:extLst>
            </p:cNvPr>
            <p:cNvSpPr/>
            <p:nvPr/>
          </p:nvSpPr>
          <p:spPr>
            <a:xfrm>
              <a:off x="4457522" y="1607353"/>
              <a:ext cx="3541958" cy="4594464"/>
            </a:xfrm>
            <a:prstGeom prst="roundRect">
              <a:avLst>
                <a:gd name="adj" fmla="val 6065"/>
              </a:avLst>
            </a:prstGeom>
            <a:solidFill>
              <a:srgbClr val="EDEDED"/>
            </a:solidFill>
            <a:ln w="19050" cap="flat" cmpd="sng" algn="ctr">
              <a:noFill/>
              <a:prstDash val="solid"/>
            </a:ln>
            <a:effectLst/>
          </p:spPr>
          <p:txBody>
            <a:bodyPr lIns="91428" tIns="45715" rIns="91428" bIns="45715" rtlCol="0" anchor="t" anchorCtr="0"/>
            <a:lstStyle/>
            <a:p>
              <a:pPr defTabSz="914284" fontAlgn="base" latinLnBrk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3A6"/>
                </a:buClr>
                <a:defRPr/>
              </a:pPr>
              <a:endParaRPr lang="ko-KR" altLang="en-US" sz="1200" b="1" kern="0" dirty="0">
                <a:solidFill>
                  <a:sysClr val="windowText" lastClr="000000"/>
                </a:solidFill>
                <a:latin typeface="+mn-ea"/>
                <a:cs typeface="Calibri" pitchFamily="34" charset="0"/>
              </a:endParaRPr>
            </a:p>
          </p:txBody>
        </p:sp>
      </p:grpSp>
      <p:cxnSp>
        <p:nvCxnSpPr>
          <p:cNvPr id="169" name="직선 연결선 168"/>
          <p:cNvCxnSpPr/>
          <p:nvPr/>
        </p:nvCxnSpPr>
        <p:spPr>
          <a:xfrm>
            <a:off x="8546402" y="2180456"/>
            <a:ext cx="2600325" cy="0"/>
          </a:xfrm>
          <a:prstGeom prst="line">
            <a:avLst/>
          </a:prstGeom>
          <a:ln>
            <a:solidFill>
              <a:srgbClr val="0770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39" y="1847612"/>
            <a:ext cx="1015341" cy="250112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2" y="1798148"/>
            <a:ext cx="391007" cy="366860"/>
          </a:xfrm>
          <a:prstGeom prst="rect">
            <a:avLst/>
          </a:prstGeom>
        </p:spPr>
      </p:pic>
      <p:pic>
        <p:nvPicPr>
          <p:cNvPr id="172" name="그래픽 19" descr="서버 단색으로 채워진">
            <a:extLst>
              <a:ext uri="{FF2B5EF4-FFF2-40B4-BE49-F238E27FC236}">
                <a16:creationId xmlns:a16="http://schemas.microsoft.com/office/drawing/2014/main" id="{183DA67A-F88F-807D-7768-26707D11C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34848" y="1788005"/>
            <a:ext cx="474405" cy="354858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8886563" y="2895791"/>
            <a:ext cx="1980631" cy="2006506"/>
            <a:chOff x="8884407" y="2734580"/>
            <a:chExt cx="1980631" cy="20065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407" y="2808150"/>
              <a:ext cx="1980631" cy="1848589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108AE43-75BF-6116-6077-F858A86E9FDE}"/>
                </a:ext>
              </a:extLst>
            </p:cNvPr>
            <p:cNvSpPr txBox="1"/>
            <p:nvPr/>
          </p:nvSpPr>
          <p:spPr>
            <a:xfrm>
              <a:off x="9168295" y="2734580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text-davinci-003</a:t>
              </a:r>
              <a:endParaRPr kumimoji="1" lang="ko-Kore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31AEDAF-6E48-E6A7-6F54-EEF9B5055CA5}"/>
                </a:ext>
              </a:extLst>
            </p:cNvPr>
            <p:cNvSpPr txBox="1"/>
            <p:nvPr/>
          </p:nvSpPr>
          <p:spPr>
            <a:xfrm>
              <a:off x="9293474" y="4464087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gpt-3.5-turbo</a:t>
              </a:r>
              <a:endParaRPr kumimoji="1" lang="ko-Kore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8" name="직선 화살표 연결선 27"/>
          <p:cNvCxnSpPr/>
          <p:nvPr/>
        </p:nvCxnSpPr>
        <p:spPr>
          <a:xfrm>
            <a:off x="7244903" y="2538796"/>
            <a:ext cx="1370436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670240" y="2345161"/>
            <a:ext cx="2338258" cy="527628"/>
          </a:xfrm>
          <a:prstGeom prst="rect">
            <a:avLst/>
          </a:prstGeom>
          <a:solidFill>
            <a:srgbClr val="EDEDE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요청이 소프트웨어 </a:t>
            </a:r>
            <a:endParaRPr kumimoji="1" lang="en-US" altLang="ko-KR" sz="11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개발과 관련된 질문 인가</a:t>
            </a:r>
            <a:r>
              <a:rPr kumimoji="1" lang="en-US" altLang="ko-KR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kumimoji="1" lang="ko-Kore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8670240" y="4922629"/>
            <a:ext cx="2338258" cy="527628"/>
          </a:xfrm>
          <a:prstGeom prst="rect">
            <a:avLst/>
          </a:prstGeom>
          <a:solidFill>
            <a:srgbClr val="EDEDE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프로그램을 통해 생성된 프롬프트</a:t>
            </a:r>
            <a:endParaRPr kumimoji="1" lang="ko-Kore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32" y="2303219"/>
            <a:ext cx="2074043" cy="1288421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983552" y="3641407"/>
            <a:ext cx="2604398" cy="873443"/>
            <a:chOff x="1021585" y="3567393"/>
            <a:chExt cx="2198572" cy="733911"/>
          </a:xfrm>
        </p:grpSpPr>
        <p:sp>
          <p:nvSpPr>
            <p:cNvPr id="179" name="직사각형 178"/>
            <p:cNvSpPr/>
            <p:nvPr/>
          </p:nvSpPr>
          <p:spPr>
            <a:xfrm>
              <a:off x="1021585" y="3567393"/>
              <a:ext cx="1055572" cy="325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b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</a:t>
              </a:r>
              <a:r>
                <a:rPr kumimoji="1" lang="en-US" altLang="ko-KR" sz="1100" b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1" lang="ko-KR" altLang="en-US" sz="1100" b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작성</a:t>
              </a:r>
              <a:endParaRPr kumimoji="1" lang="ko-Kore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2164585" y="3567393"/>
              <a:ext cx="1055572" cy="325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b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소스 검증</a:t>
              </a:r>
              <a:endParaRPr kumimoji="1" lang="ko-Kore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021585" y="3976061"/>
              <a:ext cx="1055572" cy="325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b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주석 달기</a:t>
              </a:r>
              <a:endParaRPr kumimoji="1" lang="ko-Kore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164585" y="3976061"/>
              <a:ext cx="1055572" cy="325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b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철자 및 문법체크</a:t>
              </a:r>
              <a:endParaRPr kumimoji="1" lang="ko-Kore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6" name="TextBox 185"/>
          <p:cNvSpPr txBox="1"/>
          <p:nvPr/>
        </p:nvSpPr>
        <p:spPr>
          <a:xfrm>
            <a:off x="2767900" y="5056157"/>
            <a:ext cx="994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mtClean="0">
                <a:solidFill>
                  <a:srgbClr val="0770B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Real time</a:t>
            </a:r>
            <a:endParaRPr lang="en-US" sz="1100" b="1" dirty="0">
              <a:solidFill>
                <a:srgbClr val="0770B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90" y="3899706"/>
            <a:ext cx="959919" cy="104842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078896" y="3172790"/>
            <a:ext cx="0" cy="1812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7244903" y="5172666"/>
            <a:ext cx="1370436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rot="10800000">
            <a:off x="2308427" y="4549024"/>
            <a:ext cx="2124525" cy="69210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27" y="4793614"/>
            <a:ext cx="844991" cy="860786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flipV="1">
            <a:off x="3140765" y="2538796"/>
            <a:ext cx="1616949" cy="408633"/>
          </a:xfrm>
          <a:prstGeom prst="bentConnector3">
            <a:avLst>
              <a:gd name="adj1" fmla="val 56762"/>
            </a:avLst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26" y="5255450"/>
            <a:ext cx="1257964" cy="9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3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제품 특장점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63" name="Object 24"/>
          <p:cNvSpPr txBox="1"/>
          <p:nvPr/>
        </p:nvSpPr>
        <p:spPr>
          <a:xfrm>
            <a:off x="729879" y="1076828"/>
            <a:ext cx="10778046" cy="288147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Plug-in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방식으로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 유수의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3rd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Party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솔루션을 앱에서 간단하게 구현할 수 있습니다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40256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789264"/>
            <a:ext cx="2363685" cy="307777"/>
            <a:chOff x="454416" y="1472939"/>
            <a:chExt cx="2363685" cy="30777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219566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en-US" altLang="ko-KR" sz="1400" b="1" baseline="300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rd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Party </a:t>
              </a:r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솔루션 연계 지원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141400" y="2293122"/>
            <a:ext cx="7650550" cy="3316482"/>
            <a:chOff x="622435" y="1571921"/>
            <a:chExt cx="10924443" cy="4735701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7" r="46845" b="37644"/>
            <a:stretch/>
          </p:blipFill>
          <p:spPr>
            <a:xfrm>
              <a:off x="622435" y="2647459"/>
              <a:ext cx="1110764" cy="2567021"/>
            </a:xfrm>
            <a:custGeom>
              <a:avLst/>
              <a:gdLst>
                <a:gd name="connsiteX0" fmla="*/ 0 w 1148985"/>
                <a:gd name="connsiteY0" fmla="*/ 0 h 2755883"/>
                <a:gd name="connsiteX1" fmla="*/ 1148985 w 1148985"/>
                <a:gd name="connsiteY1" fmla="*/ 0 h 2755883"/>
                <a:gd name="connsiteX2" fmla="*/ 1148985 w 1148985"/>
                <a:gd name="connsiteY2" fmla="*/ 2755883 h 2755883"/>
                <a:gd name="connsiteX3" fmla="*/ 0 w 1148985"/>
                <a:gd name="connsiteY3" fmla="*/ 2755883 h 275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8985" h="2755883">
                  <a:moveTo>
                    <a:pt x="0" y="0"/>
                  </a:moveTo>
                  <a:lnTo>
                    <a:pt x="1148985" y="0"/>
                  </a:lnTo>
                  <a:lnTo>
                    <a:pt x="1148985" y="2755883"/>
                  </a:lnTo>
                  <a:lnTo>
                    <a:pt x="0" y="2755883"/>
                  </a:lnTo>
                  <a:close/>
                </a:path>
              </a:pathLst>
            </a:cu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stA="40000" endPos="25000" dist="5000" dir="5400000" sy="-100000" algn="bl" rotWithShape="0"/>
            </a:effectLst>
          </p:spPr>
        </p:pic>
        <p:pic>
          <p:nvPicPr>
            <p:cNvPr id="49" name="그림 48" descr="GMD_00_001_블루투스스캔기능안내(android).png"/>
            <p:cNvPicPr>
              <a:picLocks noChangeAspect="1"/>
            </p:cNvPicPr>
            <p:nvPr/>
          </p:nvPicPr>
          <p:blipFill rotWithShape="1">
            <a:blip r:embed="rId3"/>
            <a:srcRect l="11557" t="3813" b="4142"/>
            <a:stretch/>
          </p:blipFill>
          <p:spPr>
            <a:xfrm>
              <a:off x="9994476" y="2577403"/>
              <a:ext cx="1423539" cy="2734262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stA="40000" endPos="25000" dist="5000" dir="5400000" sy="-100000" algn="bl" rotWithShape="0"/>
            </a:effectLst>
          </p:spPr>
        </p:pic>
        <p:sp>
          <p:nvSpPr>
            <p:cNvPr id="50" name="TextBox 49"/>
            <p:cNvSpPr txBox="1"/>
            <p:nvPr/>
          </p:nvSpPr>
          <p:spPr>
            <a:xfrm>
              <a:off x="645085" y="2310803"/>
              <a:ext cx="1139686" cy="267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OCR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08466" y="2123080"/>
              <a:ext cx="1139686" cy="267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간편 인증</a:t>
              </a:r>
              <a:endPara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97517" y="1965577"/>
              <a:ext cx="1452941" cy="39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인식</a:t>
              </a:r>
              <a:endPara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97343" y="1919446"/>
              <a:ext cx="1519729" cy="39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QR Code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663261" y="2146193"/>
              <a:ext cx="1139686" cy="267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블록체인</a:t>
              </a:r>
              <a:endPara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865614" y="1981190"/>
              <a:ext cx="1681264" cy="659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블루투스</a:t>
              </a:r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2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GeoFencing</a:t>
              </a:r>
              <a:endPara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2" r="29185" b="18285"/>
            <a:stretch/>
          </p:blipFill>
          <p:spPr>
            <a:xfrm>
              <a:off x="1733199" y="2470927"/>
              <a:ext cx="1320185" cy="2982855"/>
            </a:xfrm>
            <a:custGeom>
              <a:avLst/>
              <a:gdLst>
                <a:gd name="connsiteX0" fmla="*/ 0 w 1365612"/>
                <a:gd name="connsiteY0" fmla="*/ 0 h 3085495"/>
                <a:gd name="connsiteX1" fmla="*/ 1365612 w 1365612"/>
                <a:gd name="connsiteY1" fmla="*/ 0 h 3085495"/>
                <a:gd name="connsiteX2" fmla="*/ 1365612 w 1365612"/>
                <a:gd name="connsiteY2" fmla="*/ 3085495 h 3085495"/>
                <a:gd name="connsiteX3" fmla="*/ 0 w 1365612"/>
                <a:gd name="connsiteY3" fmla="*/ 3085495 h 308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5612" h="3085495">
                  <a:moveTo>
                    <a:pt x="0" y="0"/>
                  </a:moveTo>
                  <a:lnTo>
                    <a:pt x="1365612" y="0"/>
                  </a:lnTo>
                  <a:lnTo>
                    <a:pt x="1365612" y="3085495"/>
                  </a:lnTo>
                  <a:lnTo>
                    <a:pt x="0" y="3085495"/>
                  </a:lnTo>
                  <a:close/>
                </a:path>
              </a:pathLst>
            </a:cu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stA="40000" endPos="25000" dist="5000" dir="5400000" sy="-100000" algn="bl" rotWithShape="0"/>
            </a:effectLst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9" b="15263"/>
            <a:stretch/>
          </p:blipFill>
          <p:spPr>
            <a:xfrm>
              <a:off x="3053383" y="2310803"/>
              <a:ext cx="2052834" cy="3293155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stA="40000" endPos="25000" dist="5000" dir="5400000" sy="-100000" algn="bl" rotWithShape="0"/>
            </a:effectLst>
          </p:spPr>
        </p:pic>
        <p:pic>
          <p:nvPicPr>
            <p:cNvPr id="67" name="그림 66" descr="CM_00_00.png"/>
            <p:cNvPicPr>
              <a:picLocks noChangeAspect="1"/>
            </p:cNvPicPr>
            <p:nvPr/>
          </p:nvPicPr>
          <p:blipFill rotWithShape="1">
            <a:blip r:embed="rId6"/>
            <a:srcRect l="15437" t="3898"/>
            <a:stretch/>
          </p:blipFill>
          <p:spPr>
            <a:xfrm>
              <a:off x="8557470" y="2470927"/>
              <a:ext cx="1437005" cy="2982855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stA="40000" endPos="25000" dist="5000" dir="5400000" sy="-100000" algn="bl" rotWithShape="0"/>
            </a:effectLst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7680620-313B-4C22-B7DA-8A4D04486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59" r="2983" b="16655"/>
            <a:stretch/>
          </p:blipFill>
          <p:spPr>
            <a:xfrm>
              <a:off x="6492532" y="2310804"/>
              <a:ext cx="2066867" cy="3231077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stA="40000" endPos="25000" dist="5000" dir="5400000" sy="-100000" algn="bl" rotWithShape="0"/>
            </a:effectLst>
          </p:spPr>
        </p:pic>
        <p:grpSp>
          <p:nvGrpSpPr>
            <p:cNvPr id="69" name="그룹 68"/>
            <p:cNvGrpSpPr/>
            <p:nvPr/>
          </p:nvGrpSpPr>
          <p:grpSpPr>
            <a:xfrm>
              <a:off x="4594777" y="1740380"/>
              <a:ext cx="2559865" cy="4567242"/>
              <a:chOff x="4619625" y="1731891"/>
              <a:chExt cx="2647950" cy="4724400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4953603" y="2047874"/>
                <a:ext cx="1979994" cy="4000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AD8055BD-CA32-43C2-A0DD-925586A85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1228" y="2268843"/>
                <a:ext cx="1979994" cy="3650495"/>
              </a:xfrm>
              <a:prstGeom prst="roundRect">
                <a:avLst>
                  <a:gd name="adj" fmla="val 8717"/>
                </a:avLst>
              </a:prstGeom>
            </p:spPr>
          </p:pic>
          <p:pic>
            <p:nvPicPr>
              <p:cNvPr id="72" name="Picture 4" descr="iphone white mockup transparent 이미지 검색결과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9" t="14291" r="35561" b="8209"/>
              <a:stretch/>
            </p:blipFill>
            <p:spPr bwMode="auto">
              <a:xfrm>
                <a:off x="4619625" y="1731891"/>
                <a:ext cx="2647950" cy="472440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334000" y="1571921"/>
              <a:ext cx="1158533" cy="3597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앱</a:t>
              </a:r>
              <a:endPara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6" name="육각형 105">
            <a:extLst>
              <a:ext uri="{FF2B5EF4-FFF2-40B4-BE49-F238E27FC236}">
                <a16:creationId xmlns:a16="http://schemas.microsoft.com/office/drawing/2014/main" id="{AA3DF882-C271-4CFF-B4DB-A62D0EF8D369}"/>
              </a:ext>
            </a:extLst>
          </p:cNvPr>
          <p:cNvSpPr/>
          <p:nvPr/>
        </p:nvSpPr>
        <p:spPr>
          <a:xfrm rot="5400000">
            <a:off x="1720769" y="3196101"/>
            <a:ext cx="1597529" cy="1377180"/>
          </a:xfrm>
          <a:prstGeom prst="hexagon">
            <a:avLst>
              <a:gd name="adj" fmla="val 28683"/>
              <a:gd name="vf" fmla="val 115470"/>
            </a:avLst>
          </a:prstGeom>
          <a:solidFill>
            <a:srgbClr val="E42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96E771D-67BD-4082-B30F-8BB0BA2DE545}"/>
              </a:ext>
            </a:extLst>
          </p:cNvPr>
          <p:cNvSpPr txBox="1"/>
          <p:nvPr/>
        </p:nvSpPr>
        <p:spPr>
          <a:xfrm>
            <a:off x="1884707" y="3553240"/>
            <a:ext cx="1279796" cy="66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Integrate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 EVERYTHING</a:t>
            </a:r>
          </a:p>
        </p:txBody>
      </p:sp>
      <p:sp>
        <p:nvSpPr>
          <p:cNvPr id="112" name="육각형 111">
            <a:extLst>
              <a:ext uri="{FF2B5EF4-FFF2-40B4-BE49-F238E27FC236}">
                <a16:creationId xmlns:a16="http://schemas.microsoft.com/office/drawing/2014/main" id="{9CD2266A-5B54-4BB1-A07B-6931BCC53E99}"/>
              </a:ext>
            </a:extLst>
          </p:cNvPr>
          <p:cNvSpPr/>
          <p:nvPr/>
        </p:nvSpPr>
        <p:spPr>
          <a:xfrm rot="5400000">
            <a:off x="2436360" y="1952472"/>
            <a:ext cx="1597529" cy="1377180"/>
          </a:xfrm>
          <a:prstGeom prst="hexagon">
            <a:avLst>
              <a:gd name="adj" fmla="val 28683"/>
              <a:gd name="vf" fmla="val 115470"/>
            </a:avLst>
          </a:prstGeom>
          <a:solidFill>
            <a:schemeClr val="bg1"/>
          </a:solidFill>
          <a:ln>
            <a:solidFill>
              <a:srgbClr val="E42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육각형 112">
            <a:extLst>
              <a:ext uri="{FF2B5EF4-FFF2-40B4-BE49-F238E27FC236}">
                <a16:creationId xmlns:a16="http://schemas.microsoft.com/office/drawing/2014/main" id="{D876966A-3647-4492-AC68-0B3EECFE1F42}"/>
              </a:ext>
            </a:extLst>
          </p:cNvPr>
          <p:cNvSpPr/>
          <p:nvPr/>
        </p:nvSpPr>
        <p:spPr>
          <a:xfrm rot="5400000">
            <a:off x="3148042" y="3194412"/>
            <a:ext cx="1597529" cy="1377180"/>
          </a:xfrm>
          <a:prstGeom prst="hexagon">
            <a:avLst>
              <a:gd name="adj" fmla="val 28683"/>
              <a:gd name="vf" fmla="val 115470"/>
            </a:avLst>
          </a:prstGeom>
          <a:solidFill>
            <a:srgbClr val="FFFFFF">
              <a:alpha val="50196"/>
            </a:srgbClr>
          </a:solidFill>
          <a:ln>
            <a:solidFill>
              <a:srgbClr val="E42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육각형 114">
            <a:extLst>
              <a:ext uri="{FF2B5EF4-FFF2-40B4-BE49-F238E27FC236}">
                <a16:creationId xmlns:a16="http://schemas.microsoft.com/office/drawing/2014/main" id="{E638A407-E519-490A-8021-D051F7A68914}"/>
              </a:ext>
            </a:extLst>
          </p:cNvPr>
          <p:cNvSpPr/>
          <p:nvPr/>
        </p:nvSpPr>
        <p:spPr>
          <a:xfrm rot="5400000">
            <a:off x="2434669" y="4433904"/>
            <a:ext cx="1597529" cy="1377180"/>
          </a:xfrm>
          <a:prstGeom prst="hexagon">
            <a:avLst>
              <a:gd name="adj" fmla="val 28683"/>
              <a:gd name="vf" fmla="val 115470"/>
            </a:avLst>
          </a:prstGeom>
          <a:solidFill>
            <a:schemeClr val="bg1"/>
          </a:solidFill>
          <a:ln>
            <a:solidFill>
              <a:srgbClr val="E42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95FC5DB-0D1C-411C-BCED-E1123980E3AD}"/>
              </a:ext>
            </a:extLst>
          </p:cNvPr>
          <p:cNvSpPr txBox="1"/>
          <p:nvPr/>
        </p:nvSpPr>
        <p:spPr>
          <a:xfrm>
            <a:off x="2775922" y="2712276"/>
            <a:ext cx="958517" cy="29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연동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36DC96-00F9-4D0C-94F4-5A45995EDED5}"/>
              </a:ext>
            </a:extLst>
          </p:cNvPr>
          <p:cNvSpPr txBox="1"/>
          <p:nvPr/>
        </p:nvSpPr>
        <p:spPr>
          <a:xfrm>
            <a:off x="3484280" y="4039249"/>
            <a:ext cx="958517" cy="29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 인증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72CD408-20E7-4E95-9CEA-25AB69338CAD}"/>
              </a:ext>
            </a:extLst>
          </p:cNvPr>
          <p:cNvSpPr txBox="1"/>
          <p:nvPr/>
        </p:nvSpPr>
        <p:spPr>
          <a:xfrm>
            <a:off x="2772598" y="5355118"/>
            <a:ext cx="958517" cy="29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AI/AR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C67836AA-FC2F-4F4B-B2BC-F66F010865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57" y="3492183"/>
            <a:ext cx="570709" cy="570709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87EE9A68-109D-4BF0-B3DA-B8CC0AB9F8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92" y="2198146"/>
            <a:ext cx="514130" cy="51413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D17FD936-FA48-4587-991A-A9435531A68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97" y="4743491"/>
            <a:ext cx="570709" cy="570709"/>
          </a:xfrm>
          <a:prstGeom prst="rect">
            <a:avLst/>
          </a:prstGeom>
        </p:spPr>
      </p:pic>
      <p:sp>
        <p:nvSpPr>
          <p:cNvPr id="76" name="육각형 75">
            <a:extLst>
              <a:ext uri="{FF2B5EF4-FFF2-40B4-BE49-F238E27FC236}">
                <a16:creationId xmlns:a16="http://schemas.microsoft.com/office/drawing/2014/main" id="{9CD2266A-5B54-4BB1-A07B-6931BCC53E99}"/>
              </a:ext>
            </a:extLst>
          </p:cNvPr>
          <p:cNvSpPr/>
          <p:nvPr/>
        </p:nvSpPr>
        <p:spPr>
          <a:xfrm rot="5400000">
            <a:off x="1017135" y="1952473"/>
            <a:ext cx="1597529" cy="1377180"/>
          </a:xfrm>
          <a:prstGeom prst="hexagon">
            <a:avLst>
              <a:gd name="adj" fmla="val 28683"/>
              <a:gd name="vf" fmla="val 115470"/>
            </a:avLst>
          </a:prstGeom>
          <a:solidFill>
            <a:schemeClr val="bg1"/>
          </a:solidFill>
          <a:ln>
            <a:solidFill>
              <a:srgbClr val="E42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A19D58-4D4E-4CA4-AB39-EED8E5A5C776}"/>
              </a:ext>
            </a:extLst>
          </p:cNvPr>
          <p:cNvSpPr txBox="1"/>
          <p:nvPr/>
        </p:nvSpPr>
        <p:spPr>
          <a:xfrm>
            <a:off x="1346267" y="2712276"/>
            <a:ext cx="958517" cy="477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PKI/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키패드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MDM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10F33672-07B1-4528-89BD-B128DAF7CBA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56" y="2112854"/>
            <a:ext cx="663441" cy="663441"/>
          </a:xfrm>
          <a:prstGeom prst="rect">
            <a:avLst/>
          </a:prstGeom>
        </p:spPr>
      </p:pic>
      <p:sp>
        <p:nvSpPr>
          <p:cNvPr id="77" name="육각형 76">
            <a:extLst>
              <a:ext uri="{FF2B5EF4-FFF2-40B4-BE49-F238E27FC236}">
                <a16:creationId xmlns:a16="http://schemas.microsoft.com/office/drawing/2014/main" id="{D876966A-3647-4492-AC68-0B3EECFE1F42}"/>
              </a:ext>
            </a:extLst>
          </p:cNvPr>
          <p:cNvSpPr/>
          <p:nvPr/>
        </p:nvSpPr>
        <p:spPr>
          <a:xfrm rot="5400000">
            <a:off x="271392" y="3178366"/>
            <a:ext cx="1597529" cy="1377180"/>
          </a:xfrm>
          <a:prstGeom prst="hexagon">
            <a:avLst>
              <a:gd name="adj" fmla="val 28683"/>
              <a:gd name="vf" fmla="val 115470"/>
            </a:avLst>
          </a:prstGeom>
          <a:solidFill>
            <a:schemeClr val="bg1"/>
          </a:solidFill>
          <a:ln>
            <a:solidFill>
              <a:srgbClr val="E42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5DBCCB-939D-41BF-9A8E-71C6CCCBD9B1}"/>
              </a:ext>
            </a:extLst>
          </p:cNvPr>
          <p:cNvSpPr txBox="1"/>
          <p:nvPr/>
        </p:nvSpPr>
        <p:spPr>
          <a:xfrm>
            <a:off x="637785" y="4039249"/>
            <a:ext cx="958517" cy="477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앱위변조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백신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FBBEEF3-E218-481B-B9A9-E6F7E70147F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2" y="3438414"/>
            <a:ext cx="595388" cy="595388"/>
          </a:xfrm>
          <a:prstGeom prst="rect">
            <a:avLst/>
          </a:prstGeom>
        </p:spPr>
      </p:pic>
      <p:sp>
        <p:nvSpPr>
          <p:cNvPr id="80" name="육각형 79">
            <a:extLst>
              <a:ext uri="{FF2B5EF4-FFF2-40B4-BE49-F238E27FC236}">
                <a16:creationId xmlns:a16="http://schemas.microsoft.com/office/drawing/2014/main" id="{9CD2266A-5B54-4BB1-A07B-6931BCC53E99}"/>
              </a:ext>
            </a:extLst>
          </p:cNvPr>
          <p:cNvSpPr/>
          <p:nvPr/>
        </p:nvSpPr>
        <p:spPr>
          <a:xfrm rot="5400000">
            <a:off x="998085" y="4438500"/>
            <a:ext cx="1597529" cy="1377180"/>
          </a:xfrm>
          <a:prstGeom prst="hexagon">
            <a:avLst>
              <a:gd name="adj" fmla="val 28683"/>
              <a:gd name="vf" fmla="val 115470"/>
            </a:avLst>
          </a:prstGeom>
          <a:solidFill>
            <a:schemeClr val="bg1"/>
          </a:solidFill>
          <a:ln>
            <a:solidFill>
              <a:srgbClr val="E42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E13AAB-E5B8-4137-933E-152B1BA73FF3}"/>
              </a:ext>
            </a:extLst>
          </p:cNvPr>
          <p:cNvSpPr txBox="1"/>
          <p:nvPr/>
        </p:nvSpPr>
        <p:spPr>
          <a:xfrm>
            <a:off x="1328030" y="5292325"/>
            <a:ext cx="958517" cy="477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Push /QR / GPS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E9A53AD5-6FED-42CC-A946-447221FA6E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72" y="4746217"/>
            <a:ext cx="490832" cy="4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748AE-678F-4A89-93F6-EA6D1C2FBE31}"/>
              </a:ext>
            </a:extLst>
          </p:cNvPr>
          <p:cNvSpPr txBox="1"/>
          <p:nvPr/>
        </p:nvSpPr>
        <p:spPr bwMode="gray">
          <a:xfrm>
            <a:off x="2241125" y="1259463"/>
            <a:ext cx="3981859" cy="640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atinLnBrk="0">
              <a:lnSpc>
                <a:spcPct val="130000"/>
              </a:lnSpc>
              <a:spcBef>
                <a:spcPts val="275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ko-KR" altLang="en-US" sz="32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rgbClr val="E62645"/>
                </a:solidFill>
                <a:latin typeface="+mn-ea"/>
                <a:cs typeface="NanumBarunGothicOTF" charset="-127"/>
              </a:rPr>
              <a:t>플랫폼 </a:t>
            </a:r>
            <a:r>
              <a:rPr lang="ko-KR" altLang="en-US" sz="3200" b="1" dirty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rgbClr val="E62645"/>
                </a:solidFill>
                <a:latin typeface="+mn-ea"/>
                <a:cs typeface="NanumBarunGothicOTF" charset="-127"/>
              </a:rPr>
              <a:t>도입의 필요성</a:t>
            </a:r>
          </a:p>
        </p:txBody>
      </p:sp>
      <p:pic>
        <p:nvPicPr>
          <p:cNvPr id="3" name="그래픽 14">
            <a:extLst>
              <a:ext uri="{FF2B5EF4-FFF2-40B4-BE49-F238E27FC236}">
                <a16:creationId xmlns:a16="http://schemas.microsoft.com/office/drawing/2014/main" id="{D19CB0FA-3DB3-4396-9F38-30BBD573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5745" y="1301408"/>
            <a:ext cx="561824" cy="561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891AF-290C-4006-B1E2-28374DA2F6A6}"/>
              </a:ext>
            </a:extLst>
          </p:cNvPr>
          <p:cNvSpPr txBox="1"/>
          <p:nvPr/>
        </p:nvSpPr>
        <p:spPr bwMode="gray">
          <a:xfrm>
            <a:off x="2273980" y="1988841"/>
            <a:ext cx="3449662" cy="6786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atinLnBrk="0">
              <a:lnSpc>
                <a:spcPct val="130000"/>
              </a:lnSpc>
              <a:spcBef>
                <a:spcPts val="275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모바일 앱 환경 변화</a:t>
            </a:r>
            <a:endParaRPr lang="en-US" altLang="ko-KR" sz="1600" b="1" smtClean="0">
              <a:ln>
                <a:solidFill>
                  <a:srgbClr val="06367A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30000"/>
              </a:lnSpc>
              <a:spcBef>
                <a:spcPts val="275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모바일 앱 개발 시 고려해야할 사항</a:t>
            </a:r>
            <a:endParaRPr lang="en-US" altLang="ko-KR" sz="1600" b="1" dirty="0">
              <a:ln>
                <a:solidFill>
                  <a:srgbClr val="06367A">
                    <a:alpha val="0"/>
                  </a:srgb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6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3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제품 특장점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63" name="Object 24"/>
          <p:cNvSpPr txBox="1"/>
          <p:nvPr/>
        </p:nvSpPr>
        <p:spPr>
          <a:xfrm>
            <a:off x="729879" y="1076828"/>
            <a:ext cx="10778046" cy="288147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단계 부터 운영 시점 까지 다양한 기술지원 채널과 교육센터를 통한 제품 교육 커리큘럼을 제공하고 있습니다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40256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789264"/>
            <a:ext cx="1630279" cy="307777"/>
            <a:chOff x="454416" y="1472939"/>
            <a:chExt cx="1630279" cy="30777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14622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기술지원 및 교육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961873" y="1952612"/>
            <a:ext cx="2776460" cy="802408"/>
          </a:xfrm>
          <a:prstGeom prst="rect">
            <a:avLst/>
          </a:prstGeom>
          <a:solidFill>
            <a:srgbClr val="FC7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기술지원 사이트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(developer.uracle.co.kr)</a:t>
            </a:r>
            <a:endParaRPr lang="ko-KR" altLang="en-US" sz="1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61873" y="2970721"/>
            <a:ext cx="2776460" cy="802408"/>
          </a:xfrm>
          <a:prstGeom prst="rect">
            <a:avLst/>
          </a:prstGeom>
          <a:solidFill>
            <a:srgbClr val="FBD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위키 사이트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(wiki.uracle.co.kr)</a:t>
            </a:r>
            <a:endParaRPr lang="ko-KR" altLang="en-US" sz="1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61873" y="3988831"/>
            <a:ext cx="2776460" cy="802408"/>
          </a:xfrm>
          <a:prstGeom prst="rect">
            <a:avLst/>
          </a:prstGeom>
          <a:solidFill>
            <a:srgbClr val="4BD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기술지원 챗봇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(Client IDE Chat Bot)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961873" y="5085481"/>
            <a:ext cx="2776459" cy="729462"/>
          </a:xfrm>
          <a:prstGeom prst="rect">
            <a:avLst/>
          </a:prstGeom>
          <a:solidFill>
            <a:srgbClr val="34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제품설치 및 체크리스트</a:t>
            </a:r>
            <a:endParaRPr lang="en-US" altLang="ko-KR" sz="120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권장 운영 환경 및 제원</a:t>
            </a:r>
            <a:r>
              <a:rPr lang="en-US" altLang="ko-KR" sz="12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014394" y="5085481"/>
            <a:ext cx="2264731" cy="729462"/>
          </a:xfrm>
          <a:prstGeom prst="rect">
            <a:avLst/>
          </a:prstGeom>
          <a:solidFill>
            <a:srgbClr val="FC7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현장 이슈 대응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543024" y="5085481"/>
            <a:ext cx="2264731" cy="729462"/>
          </a:xfrm>
          <a:prstGeom prst="rect">
            <a:avLst/>
          </a:prstGeom>
          <a:solidFill>
            <a:srgbClr val="FBD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 기술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문의 대응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041469" y="5085481"/>
            <a:ext cx="2264731" cy="729462"/>
          </a:xfrm>
          <a:prstGeom prst="rect">
            <a:avLst/>
          </a:prstGeom>
          <a:solidFill>
            <a:srgbClr val="4BD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개발지원</a:t>
            </a:r>
            <a:endParaRPr lang="en-US" altLang="ko-KR" sz="12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7697365" y="3933438"/>
            <a:ext cx="3556032" cy="831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교육센터 정기교육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sz="13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신청</a:t>
            </a:r>
            <a:r>
              <a:rPr lang="en-US" altLang="ko-KR" sz="13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비정기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3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016576" y="1952612"/>
            <a:ext cx="3454533" cy="80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정기점검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무상 기간 중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3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014393" y="3962946"/>
            <a:ext cx="3456715" cy="80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단말 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업그레이드 및 패치</a:t>
            </a:r>
            <a:endParaRPr lang="en-US" altLang="ko-KR" sz="13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기술지원사이트 및 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 IDE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통한 배포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014394" y="2964454"/>
            <a:ext cx="3456715" cy="802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재설치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인프라 변경 시 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무상지원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3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697365" y="1952612"/>
            <a:ext cx="3561210" cy="80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하자보수 및 장애지원</a:t>
            </a:r>
            <a:endParaRPr lang="en-US" altLang="ko-KR" sz="1300" b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기능오류 및 시스템 장애처리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3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697365" y="2964454"/>
            <a:ext cx="3561210" cy="802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일상지원</a:t>
            </a: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kumimoji="1" lang="ko-KR" altLang="en-US" sz="13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 시 </a:t>
            </a:r>
            <a:r>
              <a:rPr kumimoji="1"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담당 </a:t>
            </a:r>
            <a:r>
              <a:rPr kumimoji="1" lang="ko-KR" altLang="en-US" sz="13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엔지니어 점검 </a:t>
            </a:r>
            <a:r>
              <a:rPr kumimoji="1" lang="ko-KR" altLang="en-US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</a:t>
            </a:r>
            <a:r>
              <a:rPr kumimoji="1" lang="en-US" altLang="ko-KR" sz="13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13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533" y="5230051"/>
            <a:ext cx="369332" cy="431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smtClean="0"/>
              <a:t>구축</a:t>
            </a:r>
            <a:endParaRPr lang="ko-KR" altLang="en-US" sz="1200"/>
          </a:p>
        </p:txBody>
      </p:sp>
      <p:sp>
        <p:nvSpPr>
          <p:cNvPr id="97" name="TextBox 96"/>
          <p:cNvSpPr txBox="1"/>
          <p:nvPr/>
        </p:nvSpPr>
        <p:spPr>
          <a:xfrm>
            <a:off x="490420" y="3154562"/>
            <a:ext cx="369332" cy="431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200" smtClean="0"/>
              <a:t>운영</a:t>
            </a:r>
            <a:endParaRPr lang="ko-KR" altLang="en-US" sz="120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953" y="4037168"/>
            <a:ext cx="701779" cy="74544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91" y="3089285"/>
            <a:ext cx="643241" cy="6775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345" y="2143813"/>
            <a:ext cx="542388" cy="60269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03" y="5071444"/>
            <a:ext cx="710150" cy="724197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585778" y="4918592"/>
            <a:ext cx="108041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824664" y="1821477"/>
            <a:ext cx="0" cy="40459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V="1">
            <a:off x="3872664" y="1831274"/>
            <a:ext cx="0" cy="30775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림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53" y="2443086"/>
            <a:ext cx="627100" cy="67841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830" y="3412771"/>
            <a:ext cx="1088402" cy="962888"/>
          </a:xfrm>
          <a:prstGeom prst="rect">
            <a:avLst/>
          </a:prstGeom>
        </p:spPr>
      </p:pic>
      <p:sp>
        <p:nvSpPr>
          <p:cNvPr id="103" name="타원 102"/>
          <p:cNvSpPr/>
          <p:nvPr/>
        </p:nvSpPr>
        <p:spPr>
          <a:xfrm>
            <a:off x="4440701" y="5362200"/>
            <a:ext cx="340162" cy="317843"/>
          </a:xfrm>
          <a:prstGeom prst="ellipse">
            <a:avLst/>
          </a:prstGeom>
          <a:solidFill>
            <a:srgbClr val="CF5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81" y="5041677"/>
            <a:ext cx="701081" cy="721059"/>
          </a:xfrm>
          <a:prstGeom prst="rect">
            <a:avLst/>
          </a:prstGeom>
        </p:spPr>
      </p:pic>
      <p:sp>
        <p:nvSpPr>
          <p:cNvPr id="120" name="타원 119"/>
          <p:cNvSpPr/>
          <p:nvPr/>
        </p:nvSpPr>
        <p:spPr>
          <a:xfrm>
            <a:off x="7032893" y="5362200"/>
            <a:ext cx="340162" cy="317843"/>
          </a:xfrm>
          <a:prstGeom prst="ellipse">
            <a:avLst/>
          </a:prstGeom>
          <a:solidFill>
            <a:srgbClr val="CFA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58" y="5091072"/>
            <a:ext cx="845056" cy="608396"/>
          </a:xfrm>
          <a:prstGeom prst="rect">
            <a:avLst/>
          </a:prstGeom>
        </p:spPr>
      </p:pic>
      <p:sp>
        <p:nvSpPr>
          <p:cNvPr id="122" name="타원 121"/>
          <p:cNvSpPr/>
          <p:nvPr/>
        </p:nvSpPr>
        <p:spPr>
          <a:xfrm>
            <a:off x="9456331" y="5365718"/>
            <a:ext cx="340162" cy="317843"/>
          </a:xfrm>
          <a:prstGeom prst="ellipse">
            <a:avLst/>
          </a:prstGeom>
          <a:solidFill>
            <a:srgbClr val="41B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29" y="5056595"/>
            <a:ext cx="724846" cy="7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0B0679-AB77-4868-B090-BE04900FE33D}"/>
              </a:ext>
            </a:extLst>
          </p:cNvPr>
          <p:cNvSpPr txBox="1"/>
          <p:nvPr/>
        </p:nvSpPr>
        <p:spPr>
          <a:xfrm>
            <a:off x="454416" y="1072679"/>
            <a:ext cx="92160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Eclipse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Plug-in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개발된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Morpheus Client IDE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생산성 향상을 위해 설계되었으며 아래와 같은 기능을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 합니다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4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주요기능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626367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81E8D13-4CC2-4CB2-954D-0D9D4BEBC634}"/>
              </a:ext>
            </a:extLst>
          </p:cNvPr>
          <p:cNvGrpSpPr/>
          <p:nvPr/>
        </p:nvGrpSpPr>
        <p:grpSpPr>
          <a:xfrm>
            <a:off x="517904" y="734860"/>
            <a:ext cx="5211066" cy="369332"/>
            <a:chOff x="454416" y="1442162"/>
            <a:chExt cx="5211066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B8BD88-6BE0-432C-923A-06ACF259BD86}"/>
                </a:ext>
              </a:extLst>
            </p:cNvPr>
            <p:cNvSpPr txBox="1"/>
            <p:nvPr/>
          </p:nvSpPr>
          <p:spPr>
            <a:xfrm>
              <a:off x="622435" y="1442162"/>
              <a:ext cx="504304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클라이언트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IDE</a:t>
              </a:r>
              <a:r>
                <a:rPr lang="en-US" altLang="ko-KR"/>
                <a:t>(Integrated Development </a:t>
              </a:r>
              <a:r>
                <a:rPr lang="en-US" altLang="ko-KR" smtClean="0"/>
                <a:t>Environment)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FD61E8-A3AE-4E23-BCF9-867A79E28EE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5C5D7BD-5896-4BC2-AA76-FADCDBB53B98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45F557-6764-473E-BA93-FADE842A8080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A77A12E-9D49-419D-BBC6-A84F0B2FF5A9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1665641-1997-48FB-BCE9-02BB6D907191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9" y="1848295"/>
            <a:ext cx="4145543" cy="317230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02" y="4142587"/>
            <a:ext cx="3524250" cy="2279839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27" y="2030048"/>
            <a:ext cx="4053891" cy="268876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081" y="3858445"/>
            <a:ext cx="4037237" cy="2529241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85" name="표 84"/>
          <p:cNvGraphicFramePr>
            <a:graphicFrameLocks noGrp="1"/>
          </p:cNvGraphicFramePr>
          <p:nvPr>
            <p:extLst/>
          </p:nvPr>
        </p:nvGraphicFramePr>
        <p:xfrm>
          <a:off x="7759276" y="1848295"/>
          <a:ext cx="4081738" cy="4557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빌드</a:t>
                      </a: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배포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Android,</a:t>
                      </a:r>
                      <a:r>
                        <a:rPr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iOS 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빌드</a:t>
                      </a: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배포 기능</a:t>
                      </a:r>
                      <a:endParaRPr lang="en-US" altLang="ko-KR" sz="11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(ios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Xcode 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설치 필요</a:t>
                      </a: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개발환경설정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모피어스 단말 개발 환경 설정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라이브러리 업데이트</a:t>
                      </a:r>
                      <a:endParaRPr kumimoji="0"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라이브러리 업데이트 기능</a:t>
                      </a:r>
                      <a:endParaRPr lang="en-US" altLang="ko-KR" sz="11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Plug-in </a:t>
                      </a:r>
                      <a:r>
                        <a:rPr lang="ko-KR" altLang="en-US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라이브러리 포함 </a:t>
                      </a:r>
                      <a:r>
                        <a:rPr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라이선스 체크 기능</a:t>
                      </a:r>
                      <a:endParaRPr kumimoji="0"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라이선스 체크 기능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 설정 기능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 서버 정보 설정 기능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Template</a:t>
                      </a:r>
                      <a:endParaRPr kumimoji="0"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kumimoji="0"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Template</a:t>
                      </a:r>
                      <a:r>
                        <a:rPr kumimoji="0"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App. </a:t>
                      </a:r>
                      <a:r>
                        <a:rPr kumimoji="0" lang="ko-KR" altLang="en-US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개발 </a:t>
                      </a:r>
                      <a:r>
                        <a:rPr kumimoji="0"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Guide </a:t>
                      </a:r>
                      <a:r>
                        <a:rPr kumimoji="0" lang="ko-KR" altLang="en-US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endParaRPr kumimoji="0"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Wiki</a:t>
                      </a:r>
                      <a:r>
                        <a:rPr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가이드 사이트인</a:t>
                      </a:r>
                      <a:endParaRPr lang="en-US" altLang="ko-KR" sz="11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Wiki</a:t>
                      </a:r>
                      <a:r>
                        <a:rPr lang="ko-KR" altLang="en-US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 기능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Direct</a:t>
                      </a:r>
                      <a:r>
                        <a:rPr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View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altLang="ko-KR" sz="11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Build</a:t>
                      </a:r>
                      <a:r>
                        <a:rPr lang="en-US" altLang="ko-KR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과정 없이 수정 사항 확인 가능</a:t>
                      </a:r>
                      <a:endParaRPr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Editor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algn="l"/>
                      <a:r>
                        <a:rPr kumimoji="0" lang="ko-KR" altLang="en-US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코드 에디터 제공</a:t>
                      </a:r>
                      <a:endParaRPr kumimoji="0"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0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Upgrade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algn="l"/>
                      <a:r>
                        <a:rPr kumimoji="0" lang="en-US" altLang="ko-KR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IDE</a:t>
                      </a:r>
                      <a:r>
                        <a:rPr kumimoji="0" lang="ko-KR" altLang="en-US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0" lang="en-US" altLang="ko-KR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Upgrade </a:t>
                      </a:r>
                      <a:r>
                        <a:rPr kumimoji="0" lang="ko-KR" altLang="en-US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제공</a:t>
                      </a:r>
                      <a:endParaRPr kumimoji="0" lang="en-US" altLang="ko-KR" sz="1100" b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8000" marR="78000" marT="28800" marB="288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0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0B0679-AB77-4868-B090-BE04900FE33D}"/>
              </a:ext>
            </a:extLst>
          </p:cNvPr>
          <p:cNvSpPr txBox="1"/>
          <p:nvPr/>
        </p:nvSpPr>
        <p:spPr>
          <a:xfrm>
            <a:off x="454416" y="1072679"/>
            <a:ext cx="1122323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Eclipse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Plug-in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개발된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Morpheus Client IDE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MADP GPT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서버와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OpenAI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연계를 통하여 사용자 입력 프롬프트에 대한 실시간 답변과 결과에 대한 기존 소스와 비교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병합 기능을 제공합니다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4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주요기능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626367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81E8D13-4CC2-4CB2-954D-0D9D4BEBC634}"/>
              </a:ext>
            </a:extLst>
          </p:cNvPr>
          <p:cNvGrpSpPr/>
          <p:nvPr/>
        </p:nvGrpSpPr>
        <p:grpSpPr>
          <a:xfrm>
            <a:off x="517904" y="765637"/>
            <a:ext cx="2324379" cy="307777"/>
            <a:chOff x="454416" y="1472939"/>
            <a:chExt cx="2324379" cy="3077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B8BD88-6BE0-432C-923A-06ACF259BD86}"/>
                </a:ext>
              </a:extLst>
            </p:cNvPr>
            <p:cNvSpPr txBox="1"/>
            <p:nvPr/>
          </p:nvSpPr>
          <p:spPr>
            <a:xfrm>
              <a:off x="622435" y="1472939"/>
              <a:ext cx="21563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OpenAI ChatGPT </a:t>
              </a:r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FD61E8-A3AE-4E23-BCF9-867A79E28EE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5C5D7BD-5896-4BC2-AA76-FADCDBB53B98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45F557-6764-473E-BA93-FADE842A8080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A77A12E-9D49-419D-BBC6-A84F0B2FF5A9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1665641-1997-48FB-BCE9-02BB6D907191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6091E1-EEE9-0C08-D949-E2692B83E291}"/>
              </a:ext>
            </a:extLst>
          </p:cNvPr>
          <p:cNvGrpSpPr/>
          <p:nvPr/>
        </p:nvGrpSpPr>
        <p:grpSpPr>
          <a:xfrm>
            <a:off x="685923" y="1902941"/>
            <a:ext cx="4379621" cy="3907309"/>
            <a:chOff x="725630" y="1371600"/>
            <a:chExt cx="4872914" cy="4347404"/>
          </a:xfrm>
        </p:grpSpPr>
        <p:pic>
          <p:nvPicPr>
            <p:cNvPr id="19" name="그림 18" descr="텍스트, 소프트웨어, 컴퓨터 아이콘, 웹 페이지이(가) 표시된 사진&#10;&#10;자동 생성된 설명">
              <a:extLst>
                <a:ext uri="{FF2B5EF4-FFF2-40B4-BE49-F238E27FC236}">
                  <a16:creationId xmlns:a16="http://schemas.microsoft.com/office/drawing/2014/main" id="{0CBAC424-FBE1-6136-A056-7AFFCA90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30" y="1371600"/>
              <a:ext cx="4872914" cy="43474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95429E-3036-1370-BD27-5FFC2EA064D4}"/>
                </a:ext>
              </a:extLst>
            </p:cNvPr>
            <p:cNvSpPr txBox="1"/>
            <p:nvPr/>
          </p:nvSpPr>
          <p:spPr>
            <a:xfrm>
              <a:off x="1656271" y="4416725"/>
              <a:ext cx="1242203" cy="12077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 anchor="ctr">
              <a:noAutofit/>
            </a:bodyPr>
            <a:lstStyle/>
            <a:p>
              <a:pPr algn="l"/>
              <a:r>
                <a:rPr kumimoji="1" lang="en-US" altLang="ko-Kore-KR" sz="900" dirty="0">
                  <a:latin typeface="+mn-ea"/>
                </a:rPr>
                <a:t>AI</a:t>
              </a:r>
              <a:r>
                <a:rPr kumimoji="1" lang="ko-KR" altLang="en-US" sz="900" dirty="0">
                  <a:latin typeface="+mn-ea"/>
                </a:rPr>
                <a:t>에게 요청</a:t>
              </a:r>
              <a:endParaRPr kumimoji="1" lang="ko-Kore-KR" altLang="en-US" sz="9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9D624E-8470-56AF-4EE8-F530E183FB25}"/>
                </a:ext>
              </a:extLst>
            </p:cNvPr>
            <p:cNvSpPr txBox="1"/>
            <p:nvPr/>
          </p:nvSpPr>
          <p:spPr>
            <a:xfrm>
              <a:off x="3045123" y="4416724"/>
              <a:ext cx="2182484" cy="138023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 anchor="ctr">
              <a:noAutofit/>
            </a:bodyPr>
            <a:lstStyle/>
            <a:p>
              <a:pPr algn="l"/>
              <a:r>
                <a:rPr kumimoji="1" lang="ko-KR" altLang="en-US" sz="900" dirty="0">
                  <a:latin typeface="+mn-ea"/>
                </a:rPr>
                <a:t>프롬프트 입력</a:t>
              </a:r>
              <a:endParaRPr kumimoji="1" lang="ko-Kore-KR" altLang="en-US" sz="9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04CA17-1310-59DF-4358-48ECA3AD252C}"/>
                </a:ext>
              </a:extLst>
            </p:cNvPr>
            <p:cNvSpPr txBox="1"/>
            <p:nvPr/>
          </p:nvSpPr>
          <p:spPr>
            <a:xfrm>
              <a:off x="3045123" y="4546121"/>
              <a:ext cx="2182484" cy="138023"/>
            </a:xfrm>
            <a:prstGeom prst="rect">
              <a:avLst/>
            </a:prstGeom>
            <a:solidFill>
              <a:srgbClr val="ECE5E3"/>
            </a:solidFill>
          </p:spPr>
          <p:txBody>
            <a:bodyPr wrap="none" rtlCol="0" anchor="ctr">
              <a:noAutofit/>
            </a:bodyPr>
            <a:lstStyle/>
            <a:p>
              <a:pPr algn="l"/>
              <a:r>
                <a:rPr kumimoji="1" lang="ko-KR" altLang="en-US" sz="900" dirty="0">
                  <a:latin typeface="+mn-ea"/>
                </a:rPr>
                <a:t>소스 검증</a:t>
              </a:r>
              <a:endParaRPr kumimoji="1" lang="ko-Kore-KR" altLang="en-US" sz="900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11D42-3B93-1E52-A4B8-B3C77407E3DF}"/>
                </a:ext>
              </a:extLst>
            </p:cNvPr>
            <p:cNvSpPr txBox="1"/>
            <p:nvPr/>
          </p:nvSpPr>
          <p:spPr>
            <a:xfrm>
              <a:off x="3045123" y="4692770"/>
              <a:ext cx="2182484" cy="138023"/>
            </a:xfrm>
            <a:prstGeom prst="rect">
              <a:avLst/>
            </a:prstGeom>
            <a:solidFill>
              <a:srgbClr val="ECE5E3"/>
            </a:solidFill>
          </p:spPr>
          <p:txBody>
            <a:bodyPr wrap="none" rtlCol="0" anchor="ctr">
              <a:noAutofit/>
            </a:bodyPr>
            <a:lstStyle/>
            <a:p>
              <a:pPr algn="l"/>
              <a:r>
                <a:rPr kumimoji="1" lang="ko-KR" altLang="en-US" sz="900" dirty="0">
                  <a:latin typeface="+mn-ea"/>
                </a:rPr>
                <a:t>주석 달기</a:t>
              </a:r>
              <a:endParaRPr kumimoji="1" lang="ko-Kore-KR" altLang="en-US" sz="900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81F52B-60FB-2BE7-CF48-471462A899A5}"/>
                </a:ext>
              </a:extLst>
            </p:cNvPr>
            <p:cNvSpPr txBox="1"/>
            <p:nvPr/>
          </p:nvSpPr>
          <p:spPr>
            <a:xfrm>
              <a:off x="3045123" y="4822167"/>
              <a:ext cx="2182484" cy="138023"/>
            </a:xfrm>
            <a:prstGeom prst="rect">
              <a:avLst/>
            </a:prstGeom>
            <a:solidFill>
              <a:srgbClr val="ECE5E3"/>
            </a:solidFill>
          </p:spPr>
          <p:txBody>
            <a:bodyPr wrap="none" rtlCol="0" anchor="ctr">
              <a:noAutofit/>
            </a:bodyPr>
            <a:lstStyle/>
            <a:p>
              <a:pPr algn="l"/>
              <a:r>
                <a:rPr kumimoji="1" lang="ko-KR" altLang="en-US" sz="900" dirty="0">
                  <a:latin typeface="+mn-ea"/>
                </a:rPr>
                <a:t>철자 및 문법 체크</a:t>
              </a:r>
              <a:endParaRPr kumimoji="1" lang="ko-Kore-KR" altLang="en-US" sz="900" dirty="0"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7087CB-2F20-F22B-5D82-676AF77BF3F6}"/>
                </a:ext>
              </a:extLst>
            </p:cNvPr>
            <p:cNvSpPr txBox="1"/>
            <p:nvPr/>
          </p:nvSpPr>
          <p:spPr>
            <a:xfrm>
              <a:off x="3045123" y="4990226"/>
              <a:ext cx="2182484" cy="138023"/>
            </a:xfrm>
            <a:prstGeom prst="rect">
              <a:avLst/>
            </a:prstGeom>
            <a:solidFill>
              <a:srgbClr val="ECE5E3"/>
            </a:solidFill>
          </p:spPr>
          <p:txBody>
            <a:bodyPr wrap="none" rtlCol="0" anchor="ctr">
              <a:noAutofit/>
            </a:bodyPr>
            <a:lstStyle/>
            <a:p>
              <a:pPr algn="l"/>
              <a:r>
                <a:rPr kumimoji="1" lang="ko-KR" altLang="en-US" sz="900" dirty="0">
                  <a:latin typeface="+mn-ea"/>
                </a:rPr>
                <a:t>코드 작성</a:t>
              </a:r>
              <a:endParaRPr kumimoji="1" lang="ko-Kore-KR" altLang="en-US" sz="900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30" y="2773825"/>
            <a:ext cx="4122256" cy="3036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86" y="1902941"/>
            <a:ext cx="3059564" cy="261100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989751" y="4661300"/>
            <a:ext cx="2954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③</a:t>
            </a:r>
            <a:r>
              <a:rPr lang="en-US" altLang="ko-KR" sz="1200" b="1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 결과를 바탕으로</a:t>
            </a:r>
            <a:r>
              <a:rPr lang="en-US" altLang="ko-KR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소스와 비교 및 병합 선택</a:t>
            </a:r>
            <a:endParaRPr lang="ko-Kore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69937" y="5926548"/>
            <a:ext cx="15720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r>
              <a:rPr lang="en-US" altLang="ko-Kore-KR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프롬프트 생성</a:t>
            </a:r>
            <a:endParaRPr lang="ko-Kore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14103" y="5932806"/>
            <a:ext cx="13143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solidFill>
                  <a:srgbClr val="3F43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 실시간 답변</a:t>
            </a:r>
            <a:endParaRPr lang="ko-Kore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43475" y="4292037"/>
            <a:ext cx="3788911" cy="11943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83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0B0679-AB77-4868-B090-BE04900FE33D}"/>
              </a:ext>
            </a:extLst>
          </p:cNvPr>
          <p:cNvSpPr txBox="1"/>
          <p:nvPr/>
        </p:nvSpPr>
        <p:spPr>
          <a:xfrm>
            <a:off x="454415" y="1154025"/>
            <a:ext cx="1037551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단말 배포 없이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에서 결과물을 확인 할 수 있는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browser emulator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를 제공합니다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 Browser emulator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는 디버깅 및 </a:t>
            </a:r>
          </a:p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다양한 해상도를 지원하며 웹 표준 및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접근성 항목에 대한 체크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기능도 포함하고 있습니다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4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주요기능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707713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81E8D13-4CC2-4CB2-954D-0D9D4BEBC634}"/>
              </a:ext>
            </a:extLst>
          </p:cNvPr>
          <p:cNvGrpSpPr/>
          <p:nvPr/>
        </p:nvGrpSpPr>
        <p:grpSpPr>
          <a:xfrm>
            <a:off x="517904" y="737858"/>
            <a:ext cx="3553882" cy="307777"/>
            <a:chOff x="454416" y="1472939"/>
            <a:chExt cx="3553882" cy="3077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B8BD88-6BE0-432C-923A-06ACF259BD86}"/>
                </a:ext>
              </a:extLst>
            </p:cNvPr>
            <p:cNvSpPr txBox="1"/>
            <p:nvPr/>
          </p:nvSpPr>
          <p:spPr>
            <a:xfrm>
              <a:off x="622435" y="1472939"/>
              <a:ext cx="338586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클라이언트 애뮬레이터 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(Client Emulator)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FD61E8-A3AE-4E23-BCF9-867A79E28EE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5C5D7BD-5896-4BC2-AA76-FADCDBB53B98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45F557-6764-473E-BA93-FADE842A8080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A77A12E-9D49-419D-BBC6-A84F0B2FF5A9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1665641-1997-48FB-BCE9-02BB6D907191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209675" y="1924494"/>
            <a:ext cx="9614624" cy="4457256"/>
            <a:chOff x="964754" y="1815970"/>
            <a:chExt cx="9121909" cy="4224194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64754" y="1815970"/>
              <a:ext cx="6046020" cy="422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29450" y="1815970"/>
              <a:ext cx="2857213" cy="422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28"/>
            <p:cNvSpPr>
              <a:spLocks noChangeArrowheads="1"/>
            </p:cNvSpPr>
            <p:nvPr/>
          </p:nvSpPr>
          <p:spPr bwMode="auto">
            <a:xfrm>
              <a:off x="7005659" y="4408258"/>
              <a:ext cx="2448272" cy="575369"/>
            </a:xfrm>
            <a:prstGeom prst="rect">
              <a:avLst/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89988" tIns="46794" rIns="89988" bIns="46794" anchor="ctr"/>
            <a:lstStyle/>
            <a:p>
              <a:pPr algn="ctr" defTabSz="847618">
                <a:spcBef>
                  <a:spcPct val="50000"/>
                </a:spcBef>
                <a:defRPr/>
              </a:pPr>
              <a:r>
                <a:rPr lang="ko-KR" altLang="en-US" sz="1600" b="1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다양한 해상도 지원</a:t>
              </a:r>
              <a:endParaRPr lang="en-US" altLang="ko-KR" sz="16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7229450" y="2536050"/>
              <a:ext cx="1428606" cy="1800200"/>
            </a:xfrm>
            <a:prstGeom prst="roundRect">
              <a:avLst>
                <a:gd name="adj" fmla="val 8156"/>
              </a:avLst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Rectangle 128"/>
            <p:cNvSpPr>
              <a:spLocks noChangeArrowheads="1"/>
            </p:cNvSpPr>
            <p:nvPr/>
          </p:nvSpPr>
          <p:spPr bwMode="auto">
            <a:xfrm>
              <a:off x="3987764" y="4408258"/>
              <a:ext cx="2448272" cy="575369"/>
            </a:xfrm>
            <a:prstGeom prst="rect">
              <a:avLst/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89988" tIns="46794" rIns="89988" bIns="46794" anchor="ctr"/>
            <a:lstStyle/>
            <a:p>
              <a:pPr algn="ctr" defTabSz="847618">
                <a:spcBef>
                  <a:spcPct val="50000"/>
                </a:spcBef>
                <a:defRPr/>
              </a:pPr>
              <a:r>
                <a:rPr lang="en-US" altLang="ko-KR" sz="1600" b="1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Inspector</a:t>
              </a:r>
              <a:endParaRPr lang="en-US" altLang="ko-KR" sz="16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778" y="2464042"/>
              <a:ext cx="2146192" cy="341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2404914" y="2392035"/>
              <a:ext cx="922056" cy="3485944"/>
            </a:xfrm>
            <a:prstGeom prst="roundRect">
              <a:avLst>
                <a:gd name="adj" fmla="val 8156"/>
              </a:avLst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26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0B0679-AB77-4868-B090-BE04900FE33D}"/>
              </a:ext>
            </a:extLst>
          </p:cNvPr>
          <p:cNvSpPr txBox="1"/>
          <p:nvPr/>
        </p:nvSpPr>
        <p:spPr>
          <a:xfrm>
            <a:off x="454415" y="1154025"/>
            <a:ext cx="1037551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다국어를 위한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Locale Addon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제공하며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System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언어를 기본으로 적용 하며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다국어 소스는 리소스 업데이트로 관리 가능합니다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Localied String Key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로 다국어 화면을 구현하고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Key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에 해당하는 내용은 각각의 언어 파일로 관리 할 수 있습니다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4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주요기능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707713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81E8D13-4CC2-4CB2-954D-0D9D4BEBC634}"/>
              </a:ext>
            </a:extLst>
          </p:cNvPr>
          <p:cNvGrpSpPr/>
          <p:nvPr/>
        </p:nvGrpSpPr>
        <p:grpSpPr>
          <a:xfrm>
            <a:off x="517904" y="737858"/>
            <a:ext cx="1630279" cy="307777"/>
            <a:chOff x="454416" y="1472939"/>
            <a:chExt cx="1630279" cy="3077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B8BD88-6BE0-432C-923A-06ACF259BD86}"/>
                </a:ext>
              </a:extLst>
            </p:cNvPr>
            <p:cNvSpPr txBox="1"/>
            <p:nvPr/>
          </p:nvSpPr>
          <p:spPr>
            <a:xfrm>
              <a:off x="622435" y="1472939"/>
              <a:ext cx="14622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다국어 지원 기능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FD61E8-A3AE-4E23-BCF9-867A79E28EE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5C5D7BD-5896-4BC2-AA76-FADCDBB53B98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45F557-6764-473E-BA93-FADE842A8080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A77A12E-9D49-419D-BBC6-A84F0B2FF5A9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1665641-1997-48FB-BCE9-02BB6D907191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26" name="모서리가 둥근 직사각형 21">
            <a:extLst>
              <a:ext uri="{FF2B5EF4-FFF2-40B4-BE49-F238E27FC236}">
                <a16:creationId xmlns:a16="http://schemas.microsoft.com/office/drawing/2014/main" id="{EA17C0D8-6610-4FED-A78C-5E4FBFD7FA63}"/>
              </a:ext>
            </a:extLst>
          </p:cNvPr>
          <p:cNvSpPr/>
          <p:nvPr/>
        </p:nvSpPr>
        <p:spPr>
          <a:xfrm>
            <a:off x="1482664" y="1808163"/>
            <a:ext cx="9226672" cy="4464496"/>
          </a:xfrm>
          <a:prstGeom prst="roundRect">
            <a:avLst>
              <a:gd name="adj" fmla="val 1959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indent="85725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1EF398B-16CE-4BB1-AED8-472EC1E87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65" y="1912150"/>
            <a:ext cx="4795125" cy="2061672"/>
          </a:xfrm>
          <a:prstGeom prst="rect">
            <a:avLst/>
          </a:prstGeom>
        </p:spPr>
      </p:pic>
      <p:grpSp>
        <p:nvGrpSpPr>
          <p:cNvPr id="28" name="Group 3">
            <a:extLst>
              <a:ext uri="{FF2B5EF4-FFF2-40B4-BE49-F238E27FC236}">
                <a16:creationId xmlns:a16="http://schemas.microsoft.com/office/drawing/2014/main" id="{40518E73-CF03-4A09-ABD9-2A73F66DDE2E}"/>
              </a:ext>
            </a:extLst>
          </p:cNvPr>
          <p:cNvGrpSpPr>
            <a:grpSpLocks/>
          </p:cNvGrpSpPr>
          <p:nvPr/>
        </p:nvGrpSpPr>
        <p:grpSpPr bwMode="auto">
          <a:xfrm>
            <a:off x="2752390" y="4844538"/>
            <a:ext cx="1766643" cy="184703"/>
            <a:chOff x="431" y="1881"/>
            <a:chExt cx="1591" cy="109"/>
          </a:xfrm>
        </p:grpSpPr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B0EDD474-8803-46F7-B1BC-6EB9298E7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" y="1881"/>
              <a:ext cx="1417" cy="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14400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200" b="1" kern="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/>
                </a:rPr>
                <a:t>다국어 적용 기능 제공</a:t>
              </a:r>
            </a:p>
          </p:txBody>
        </p:sp>
        <p:sp>
          <p:nvSpPr>
            <p:cNvPr id="30" name="Line 5">
              <a:extLst>
                <a:ext uri="{FF2B5EF4-FFF2-40B4-BE49-F238E27FC236}">
                  <a16:creationId xmlns:a16="http://schemas.microsoft.com/office/drawing/2014/main" id="{18BD0648-228F-4E14-9057-02C392470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" y="1929"/>
              <a:ext cx="91" cy="0"/>
            </a:xfrm>
            <a:prstGeom prst="line">
              <a:avLst/>
            </a:prstGeom>
            <a:noFill/>
            <a:ln w="38100">
              <a:solidFill>
                <a:srgbClr val="4372B7"/>
              </a:solidFill>
              <a:round/>
              <a:headEnd/>
              <a:tailEnd/>
            </a:ln>
          </p:spPr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1" name="AutoShape 4">
            <a:extLst>
              <a:ext uri="{FF2B5EF4-FFF2-40B4-BE49-F238E27FC236}">
                <a16:creationId xmlns:a16="http://schemas.microsoft.com/office/drawing/2014/main" id="{DB63E82A-DCE3-4F54-A933-2447BBC28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440" y="5059338"/>
            <a:ext cx="7394910" cy="1069305"/>
          </a:xfrm>
          <a:prstGeom prst="homePlate">
            <a:avLst>
              <a:gd name="adj" fmla="val 0"/>
            </a:avLst>
          </a:prstGeom>
          <a:solidFill>
            <a:srgbClr val="EAEAEA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fontAlgn="base" latinLnBrk="0">
              <a:spcBef>
                <a:spcPct val="20000"/>
              </a:spcBef>
              <a:spcAft>
                <a:spcPct val="20000"/>
              </a:spcAft>
              <a:buClr>
                <a:srgbClr val="000000"/>
              </a:buClr>
              <a:buFontTx/>
              <a:buChar char="•"/>
              <a:defRPr/>
            </a:pPr>
            <a:r>
              <a:rPr kumimoji="1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언어별 메시지 파일 </a:t>
            </a:r>
            <a:r>
              <a:rPr kumimoji="1"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JS </a:t>
            </a:r>
            <a:r>
              <a:rPr kumimoji="1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kumimoji="1"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kumimoji="1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구성되어 있으며 </a:t>
            </a:r>
            <a:r>
              <a:rPr kumimoji="1"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locale </a:t>
            </a:r>
            <a:r>
              <a:rPr kumimoji="1" lang="en-US" altLang="ko-KR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addon</a:t>
            </a:r>
            <a:r>
              <a:rPr kumimoji="1"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library</a:t>
            </a:r>
            <a:r>
              <a:rPr kumimoji="1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적용 가능함</a:t>
            </a:r>
            <a:r>
              <a:rPr kumimoji="1"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2550" indent="-82550" fontAlgn="base" latinLnBrk="0">
              <a:spcBef>
                <a:spcPct val="20000"/>
              </a:spcBef>
              <a:spcAft>
                <a:spcPct val="20000"/>
              </a:spcAft>
              <a:buClr>
                <a:srgbClr val="000000"/>
              </a:buClr>
              <a:buFontTx/>
              <a:buChar char="•"/>
              <a:defRPr/>
            </a:pPr>
            <a:r>
              <a:rPr kumimoji="1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페이지에 엑셀업로드를 통해</a:t>
            </a:r>
            <a:r>
              <a:rPr kumimoji="1"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다국어를 관리할 수 있는 기능은 별도 개발이 필요함</a:t>
            </a:r>
            <a:endParaRPr kumimoji="1"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2550" indent="-82550" fontAlgn="base" latinLnBrk="0">
              <a:spcBef>
                <a:spcPct val="20000"/>
              </a:spcBef>
              <a:spcAft>
                <a:spcPct val="20000"/>
              </a:spcAft>
              <a:buClr>
                <a:srgbClr val="000000"/>
              </a:buClr>
              <a:buFontTx/>
              <a:buChar char="•"/>
              <a:defRPr/>
            </a:pPr>
            <a:r>
              <a:rPr kumimoji="1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아랍어와 같은 좌우 대칭적인 화면 적용이 필요한 경우 </a:t>
            </a:r>
            <a:r>
              <a:rPr kumimoji="1"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Locale </a:t>
            </a:r>
            <a:r>
              <a:rPr kumimoji="1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</a:t>
            </a:r>
            <a:r>
              <a:rPr kumimoji="1" lang="en-US" altLang="ko-KR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kumimoji="1"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추가하는 기능 적용 필요</a:t>
            </a:r>
          </a:p>
        </p:txBody>
      </p:sp>
      <p:sp>
        <p:nvSpPr>
          <p:cNvPr id="32" name="타원형 설명선 20">
            <a:extLst>
              <a:ext uri="{FF2B5EF4-FFF2-40B4-BE49-F238E27FC236}">
                <a16:creationId xmlns:a16="http://schemas.microsoft.com/office/drawing/2014/main" id="{C4ED9975-FDF7-4853-8AA9-4A6C1F199990}"/>
              </a:ext>
            </a:extLst>
          </p:cNvPr>
          <p:cNvSpPr/>
          <p:nvPr/>
        </p:nvSpPr>
        <p:spPr bwMode="auto">
          <a:xfrm>
            <a:off x="7779047" y="2124376"/>
            <a:ext cx="1846285" cy="1047750"/>
          </a:xfrm>
          <a:prstGeom prst="wedgeEllipseCallout">
            <a:avLst>
              <a:gd name="adj1" fmla="val -29628"/>
              <a:gd name="adj2" fmla="val 73126"/>
            </a:avLst>
          </a:prstGeom>
          <a:solidFill>
            <a:srgbClr val="DA3F67">
              <a:alpha val="69804"/>
            </a:srgbClr>
          </a:solidFill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wrap="none" tIns="0" bIns="0" rtlCol="0" anchor="ctr"/>
          <a:lstStyle/>
          <a:p>
            <a:pPr algn="ctr" defTabSz="1043056" latinLnBrk="0">
              <a:lnSpc>
                <a:spcPct val="95000"/>
              </a:lnSpc>
              <a:defRPr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다국어 적용을 위한</a:t>
            </a:r>
            <a:endParaRPr lang="en-US" altLang="ko-KR" sz="1200" b="1" kern="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1043056" latinLnBrk="0">
              <a:lnSpc>
                <a:spcPct val="95000"/>
              </a:lnSpc>
              <a:defRPr/>
            </a:pPr>
            <a:r>
              <a:rPr lang="ko-KR" altLang="en-US" sz="1200" b="1" kern="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빌더를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57" y="3336113"/>
            <a:ext cx="5294381" cy="144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0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0B0679-AB77-4868-B090-BE04900FE33D}"/>
              </a:ext>
            </a:extLst>
          </p:cNvPr>
          <p:cNvSpPr txBox="1"/>
          <p:nvPr/>
        </p:nvSpPr>
        <p:spPr>
          <a:xfrm>
            <a:off x="454415" y="1189267"/>
            <a:ext cx="1037551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ko-KR" altLang="en-US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리소스관리자 기능을 통하여 화면 단위의 </a:t>
            </a:r>
            <a:r>
              <a:rPr lang="en-US" altLang="ko-KR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리소스를 동적으로 업데이트할 수 있습니다</a:t>
            </a:r>
            <a:r>
              <a:rPr lang="en-US" altLang="ko-KR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별도의 </a:t>
            </a:r>
            <a:r>
              <a:rPr lang="ko-KR" altLang="en-US" sz="140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앱스토어 검수 </a:t>
            </a:r>
            <a:r>
              <a:rPr lang="ko-KR" altLang="en-US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재 등록 절차 없이 동적 업데이트가 가능하다</a:t>
            </a:r>
            <a:r>
              <a:rPr lang="en-US" altLang="ko-KR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4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주요기능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742955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81E8D13-4CC2-4CB2-954D-0D9D4BEBC634}"/>
              </a:ext>
            </a:extLst>
          </p:cNvPr>
          <p:cNvGrpSpPr/>
          <p:nvPr/>
        </p:nvGrpSpPr>
        <p:grpSpPr>
          <a:xfrm>
            <a:off x="517904" y="780453"/>
            <a:ext cx="3124278" cy="307777"/>
            <a:chOff x="454416" y="1472939"/>
            <a:chExt cx="3124278" cy="3077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B8BD88-6BE0-432C-923A-06ACF259BD86}"/>
                </a:ext>
              </a:extLst>
            </p:cNvPr>
            <p:cNvSpPr txBox="1"/>
            <p:nvPr/>
          </p:nvSpPr>
          <p:spPr>
            <a:xfrm>
              <a:off x="622435" y="1472939"/>
              <a:ext cx="295625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업데이트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(Resource Update)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FD61E8-A3AE-4E23-BCF9-867A79E28EE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5C5D7BD-5896-4BC2-AA76-FADCDBB53B98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45F557-6764-473E-BA93-FADE842A8080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A77A12E-9D49-419D-BBC6-A84F0B2FF5A9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1665641-1997-48FB-BCE9-02BB6D907191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65" name="모서리가 둥근 직사각형 64"/>
          <p:cNvSpPr/>
          <p:nvPr/>
        </p:nvSpPr>
        <p:spPr>
          <a:xfrm>
            <a:off x="825890" y="1924494"/>
            <a:ext cx="10756510" cy="4485831"/>
          </a:xfrm>
          <a:prstGeom prst="roundRect">
            <a:avLst>
              <a:gd name="adj" fmla="val 1959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indent="85725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200" dirty="0" smtClean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60879" y="2019745"/>
            <a:ext cx="9986599" cy="4168142"/>
            <a:chOff x="610859" y="2247508"/>
            <a:chExt cx="8683730" cy="3350116"/>
          </a:xfrm>
        </p:grpSpPr>
        <p:sp>
          <p:nvSpPr>
            <p:cNvPr id="112" name="TextBox 111"/>
            <p:cNvSpPr txBox="1"/>
            <p:nvPr/>
          </p:nvSpPr>
          <p:spPr bwMode="auto">
            <a:xfrm>
              <a:off x="1059878" y="3117136"/>
              <a:ext cx="1021186" cy="658981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App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 개발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AutoShape 36"/>
            <p:cNvSpPr>
              <a:spLocks noChangeArrowheads="1"/>
            </p:cNvSpPr>
            <p:nvPr/>
          </p:nvSpPr>
          <p:spPr bwMode="gray">
            <a:xfrm>
              <a:off x="1163545" y="2889538"/>
              <a:ext cx="793741" cy="30717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</a:t>
              </a:r>
            </a:p>
          </p:txBody>
        </p:sp>
        <p:sp>
          <p:nvSpPr>
            <p:cNvPr id="114" name="직사각형 113"/>
            <p:cNvSpPr>
              <a:spLocks noChangeArrowheads="1"/>
            </p:cNvSpPr>
            <p:nvPr/>
          </p:nvSpPr>
          <p:spPr bwMode="auto">
            <a:xfrm>
              <a:off x="3444406" y="2247508"/>
              <a:ext cx="3719596" cy="293623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Morpheus Mobile Server</a:t>
              </a:r>
            </a:p>
          </p:txBody>
        </p:sp>
        <p:sp>
          <p:nvSpPr>
            <p:cNvPr id="115" name="직사각형 114"/>
            <p:cNvSpPr>
              <a:spLocks noChangeArrowheads="1"/>
            </p:cNvSpPr>
            <p:nvPr/>
          </p:nvSpPr>
          <p:spPr bwMode="auto">
            <a:xfrm>
              <a:off x="3606866" y="4667092"/>
              <a:ext cx="3442749" cy="365784"/>
            </a:xfrm>
            <a:prstGeom prst="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 Controller</a:t>
              </a:r>
            </a:p>
          </p:txBody>
        </p:sp>
        <p:sp>
          <p:nvSpPr>
            <p:cNvPr id="116" name="직사각형 115"/>
            <p:cNvSpPr>
              <a:spLocks noChangeArrowheads="1"/>
            </p:cNvSpPr>
            <p:nvPr/>
          </p:nvSpPr>
          <p:spPr bwMode="auto">
            <a:xfrm>
              <a:off x="3444406" y="5231841"/>
              <a:ext cx="1825758" cy="365783"/>
            </a:xfrm>
            <a:prstGeom prst="rect">
              <a:avLst/>
            </a:prstGeom>
            <a:solidFill>
              <a:srgbClr val="EEECE1">
                <a:lumMod val="75000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</a:p>
          </p:txBody>
        </p:sp>
        <p:sp>
          <p:nvSpPr>
            <p:cNvPr id="117" name="직사각형 116"/>
            <p:cNvSpPr>
              <a:spLocks noChangeArrowheads="1"/>
            </p:cNvSpPr>
            <p:nvPr/>
          </p:nvSpPr>
          <p:spPr bwMode="auto">
            <a:xfrm>
              <a:off x="3606866" y="2429273"/>
              <a:ext cx="1582849" cy="2108302"/>
            </a:xfrm>
            <a:prstGeom prst="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Static Contents</a:t>
              </a:r>
            </a:p>
          </p:txBody>
        </p:sp>
        <p:sp>
          <p:nvSpPr>
            <p:cNvPr id="118" name="한쪽 모서리가 잘린 사각형 117"/>
            <p:cNvSpPr/>
            <p:nvPr/>
          </p:nvSpPr>
          <p:spPr bwMode="auto">
            <a:xfrm>
              <a:off x="3721363" y="3603899"/>
              <a:ext cx="1295051" cy="365783"/>
            </a:xfrm>
            <a:prstGeom prst="snip1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Script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한쪽 모서리가 잘린 사각형 118"/>
            <p:cNvSpPr/>
            <p:nvPr/>
          </p:nvSpPr>
          <p:spPr bwMode="auto">
            <a:xfrm>
              <a:off x="3721363" y="4049386"/>
              <a:ext cx="1295051" cy="367207"/>
            </a:xfrm>
            <a:prstGeom prst="snip1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Configuration File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TextBox 108"/>
            <p:cNvSpPr txBox="1">
              <a:spLocks noChangeArrowheads="1"/>
            </p:cNvSpPr>
            <p:nvPr/>
          </p:nvSpPr>
          <p:spPr bwMode="auto">
            <a:xfrm>
              <a:off x="2167380" y="2991009"/>
              <a:ext cx="127702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2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 부분</a:t>
              </a:r>
              <a:endPara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수정 등록</a:t>
              </a:r>
            </a:p>
          </p:txBody>
        </p:sp>
        <p:sp>
          <p:nvSpPr>
            <p:cNvPr id="121" name="AutoShape 36"/>
            <p:cNvSpPr>
              <a:spLocks noChangeArrowheads="1"/>
            </p:cNvSpPr>
            <p:nvPr/>
          </p:nvSpPr>
          <p:spPr bwMode="gray">
            <a:xfrm>
              <a:off x="1163545" y="4599934"/>
              <a:ext cx="793741" cy="51148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APP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</a:t>
              </a:r>
            </a:p>
          </p:txBody>
        </p:sp>
        <p:sp>
          <p:nvSpPr>
            <p:cNvPr id="122" name="왼쪽/오른쪽 화살표 121"/>
            <p:cNvSpPr/>
            <p:nvPr/>
          </p:nvSpPr>
          <p:spPr bwMode="auto">
            <a:xfrm>
              <a:off x="1917267" y="4537575"/>
              <a:ext cx="1689599" cy="646169"/>
            </a:xfrm>
            <a:prstGeom prst="leftRightArrow">
              <a:avLst>
                <a:gd name="adj1" fmla="val 68515"/>
                <a:gd name="adj2" fmla="val 50000"/>
              </a:avLst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변경된 내용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반영</a:t>
              </a:r>
            </a:p>
          </p:txBody>
        </p:sp>
        <p:pic>
          <p:nvPicPr>
            <p:cNvPr id="123" name="Picture 71" descr="8"/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3680" y="2429273"/>
              <a:ext cx="754965" cy="671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4" name="그룹 66"/>
            <p:cNvGrpSpPr>
              <a:grpSpLocks/>
            </p:cNvGrpSpPr>
            <p:nvPr/>
          </p:nvGrpSpPr>
          <p:grpSpPr bwMode="auto">
            <a:xfrm>
              <a:off x="610859" y="4215209"/>
              <a:ext cx="960857" cy="756131"/>
              <a:chOff x="2726992" y="1520788"/>
              <a:chExt cx="1016664" cy="930276"/>
            </a:xfrm>
          </p:grpSpPr>
          <p:pic>
            <p:nvPicPr>
              <p:cNvPr id="125" name="Picture 63" descr="1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726992" y="1520788"/>
                <a:ext cx="886445" cy="930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6" name="Picture 11" descr="C:\Documents and Settings\KIMJE\Local Settings\Temporary Internet Files\Content.IE5\1JQXL1ED\MCj0439836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20700000" flipH="1">
                <a:off x="3133810" y="1661312"/>
                <a:ext cx="609846" cy="6107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7" name="한쪽 모서리가 잘린 사각형 126"/>
            <p:cNvSpPr/>
            <p:nvPr/>
          </p:nvSpPr>
          <p:spPr bwMode="auto">
            <a:xfrm>
              <a:off x="3726005" y="3175490"/>
              <a:ext cx="1295050" cy="364361"/>
            </a:xfrm>
            <a:prstGeom prst="snip1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Image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8" name="직사각형 127"/>
            <p:cNvSpPr>
              <a:spLocks noChangeArrowheads="1"/>
            </p:cNvSpPr>
            <p:nvPr/>
          </p:nvSpPr>
          <p:spPr bwMode="auto">
            <a:xfrm>
              <a:off x="5480590" y="2429273"/>
              <a:ext cx="1569026" cy="2075565"/>
            </a:xfrm>
            <a:prstGeom prst="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Admin Tool</a:t>
              </a:r>
            </a:p>
          </p:txBody>
        </p:sp>
        <p:sp>
          <p:nvSpPr>
            <p:cNvPr id="129" name="한쪽 모서리가 잘린 사각형 128"/>
            <p:cNvSpPr/>
            <p:nvPr/>
          </p:nvSpPr>
          <p:spPr bwMode="auto">
            <a:xfrm>
              <a:off x="3721363" y="2761314"/>
              <a:ext cx="1295051" cy="365783"/>
            </a:xfrm>
            <a:prstGeom prst="snip1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HTML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0" name="Freeform 411"/>
            <p:cNvSpPr>
              <a:spLocks/>
            </p:cNvSpPr>
            <p:nvPr/>
          </p:nvSpPr>
          <p:spPr bwMode="auto">
            <a:xfrm>
              <a:off x="4848424" y="2662771"/>
              <a:ext cx="341291" cy="243445"/>
            </a:xfrm>
            <a:custGeom>
              <a:avLst/>
              <a:gdLst>
                <a:gd name="T0" fmla="*/ 0 w 648"/>
                <a:gd name="T1" fmla="*/ 2147483647 h 618"/>
                <a:gd name="T2" fmla="*/ 2147483647 w 648"/>
                <a:gd name="T3" fmla="*/ 2147483647 h 618"/>
                <a:gd name="T4" fmla="*/ 2147483647 w 648"/>
                <a:gd name="T5" fmla="*/ 2147483647 h 618"/>
                <a:gd name="T6" fmla="*/ 2147483647 w 648"/>
                <a:gd name="T7" fmla="*/ 2147483647 h 618"/>
                <a:gd name="T8" fmla="*/ 2147483647 w 648"/>
                <a:gd name="T9" fmla="*/ 2147483647 h 618"/>
                <a:gd name="T10" fmla="*/ 2147483647 w 648"/>
                <a:gd name="T11" fmla="*/ 2147483647 h 618"/>
                <a:gd name="T12" fmla="*/ 2147483647 w 648"/>
                <a:gd name="T13" fmla="*/ 2147483647 h 618"/>
                <a:gd name="T14" fmla="*/ 2147483647 w 648"/>
                <a:gd name="T15" fmla="*/ 0 h 618"/>
                <a:gd name="T16" fmla="*/ 2147483647 w 648"/>
                <a:gd name="T17" fmla="*/ 2147483647 h 618"/>
                <a:gd name="T18" fmla="*/ 2147483647 w 648"/>
                <a:gd name="T19" fmla="*/ 2147483647 h 618"/>
                <a:gd name="T20" fmla="*/ 2147483647 w 648"/>
                <a:gd name="T21" fmla="*/ 2147483647 h 618"/>
                <a:gd name="T22" fmla="*/ 2147483647 w 648"/>
                <a:gd name="T23" fmla="*/ 2147483647 h 618"/>
                <a:gd name="T24" fmla="*/ 2147483647 w 648"/>
                <a:gd name="T25" fmla="*/ 2147483647 h 618"/>
                <a:gd name="T26" fmla="*/ 2147483647 w 648"/>
                <a:gd name="T27" fmla="*/ 2147483647 h 618"/>
                <a:gd name="T28" fmla="*/ 2147483647 w 648"/>
                <a:gd name="T29" fmla="*/ 2147483647 h 618"/>
                <a:gd name="T30" fmla="*/ 2147483647 w 648"/>
                <a:gd name="T31" fmla="*/ 2147483647 h 618"/>
                <a:gd name="T32" fmla="*/ 0 w 648"/>
                <a:gd name="T33" fmla="*/ 2147483647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한쪽 모서리가 잘린 사각형 130"/>
            <p:cNvSpPr/>
            <p:nvPr/>
          </p:nvSpPr>
          <p:spPr bwMode="auto">
            <a:xfrm>
              <a:off x="5615201" y="2767008"/>
              <a:ext cx="1295051" cy="365783"/>
            </a:xfrm>
            <a:prstGeom prst="snip1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변경 승인</a:t>
              </a:r>
            </a:p>
          </p:txBody>
        </p:sp>
        <p:sp>
          <p:nvSpPr>
            <p:cNvPr id="132" name="한쪽 모서리가 잘린 사각형 131"/>
            <p:cNvSpPr/>
            <p:nvPr/>
          </p:nvSpPr>
          <p:spPr bwMode="auto">
            <a:xfrm>
              <a:off x="5616748" y="3205379"/>
              <a:ext cx="1295050" cy="365783"/>
            </a:xfrm>
            <a:prstGeom prst="snip1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배포 형상 및 버전 생성</a:t>
              </a:r>
            </a:p>
          </p:txBody>
        </p:sp>
        <p:sp>
          <p:nvSpPr>
            <p:cNvPr id="133" name="한쪽 모서리가 잘린 사각형 132"/>
            <p:cNvSpPr/>
            <p:nvPr/>
          </p:nvSpPr>
          <p:spPr bwMode="auto">
            <a:xfrm>
              <a:off x="5615201" y="3655137"/>
              <a:ext cx="1295051" cy="365783"/>
            </a:xfrm>
            <a:prstGeom prst="snip1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배포 승인</a:t>
              </a:r>
            </a:p>
          </p:txBody>
        </p:sp>
        <p:sp>
          <p:nvSpPr>
            <p:cNvPr id="134" name="Freeform 411"/>
            <p:cNvSpPr>
              <a:spLocks/>
            </p:cNvSpPr>
            <p:nvPr/>
          </p:nvSpPr>
          <p:spPr bwMode="auto">
            <a:xfrm>
              <a:off x="6792540" y="2665617"/>
              <a:ext cx="341291" cy="241832"/>
            </a:xfrm>
            <a:custGeom>
              <a:avLst/>
              <a:gdLst>
                <a:gd name="T0" fmla="*/ 0 w 648"/>
                <a:gd name="T1" fmla="*/ 2147483647 h 618"/>
                <a:gd name="T2" fmla="*/ 2147483647 w 648"/>
                <a:gd name="T3" fmla="*/ 2147483647 h 618"/>
                <a:gd name="T4" fmla="*/ 2147483647 w 648"/>
                <a:gd name="T5" fmla="*/ 2147483647 h 618"/>
                <a:gd name="T6" fmla="*/ 2147483647 w 648"/>
                <a:gd name="T7" fmla="*/ 2147483647 h 618"/>
                <a:gd name="T8" fmla="*/ 2147483647 w 648"/>
                <a:gd name="T9" fmla="*/ 2147483647 h 618"/>
                <a:gd name="T10" fmla="*/ 2147483647 w 648"/>
                <a:gd name="T11" fmla="*/ 2147483647 h 618"/>
                <a:gd name="T12" fmla="*/ 2147483647 w 648"/>
                <a:gd name="T13" fmla="*/ 2147483647 h 618"/>
                <a:gd name="T14" fmla="*/ 2147483647 w 648"/>
                <a:gd name="T15" fmla="*/ 0 h 618"/>
                <a:gd name="T16" fmla="*/ 2147483647 w 648"/>
                <a:gd name="T17" fmla="*/ 2147483647 h 618"/>
                <a:gd name="T18" fmla="*/ 2147483647 w 648"/>
                <a:gd name="T19" fmla="*/ 2147483647 h 618"/>
                <a:gd name="T20" fmla="*/ 2147483647 w 648"/>
                <a:gd name="T21" fmla="*/ 2147483647 h 618"/>
                <a:gd name="T22" fmla="*/ 2147483647 w 648"/>
                <a:gd name="T23" fmla="*/ 2147483647 h 618"/>
                <a:gd name="T24" fmla="*/ 2147483647 w 648"/>
                <a:gd name="T25" fmla="*/ 2147483647 h 618"/>
                <a:gd name="T26" fmla="*/ 2147483647 w 648"/>
                <a:gd name="T27" fmla="*/ 2147483647 h 618"/>
                <a:gd name="T28" fmla="*/ 2147483647 w 648"/>
                <a:gd name="T29" fmla="*/ 2147483647 h 618"/>
                <a:gd name="T30" fmla="*/ 2147483647 w 648"/>
                <a:gd name="T31" fmla="*/ 2147483647 h 618"/>
                <a:gd name="T32" fmla="*/ 0 w 648"/>
                <a:gd name="T33" fmla="*/ 2147483647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Freeform 411"/>
            <p:cNvSpPr>
              <a:spLocks/>
            </p:cNvSpPr>
            <p:nvPr/>
          </p:nvSpPr>
          <p:spPr bwMode="auto">
            <a:xfrm>
              <a:off x="6792540" y="3117582"/>
              <a:ext cx="341291" cy="241832"/>
            </a:xfrm>
            <a:custGeom>
              <a:avLst/>
              <a:gdLst>
                <a:gd name="T0" fmla="*/ 0 w 648"/>
                <a:gd name="T1" fmla="*/ 2147483647 h 618"/>
                <a:gd name="T2" fmla="*/ 2147483647 w 648"/>
                <a:gd name="T3" fmla="*/ 2147483647 h 618"/>
                <a:gd name="T4" fmla="*/ 2147483647 w 648"/>
                <a:gd name="T5" fmla="*/ 2147483647 h 618"/>
                <a:gd name="T6" fmla="*/ 2147483647 w 648"/>
                <a:gd name="T7" fmla="*/ 2147483647 h 618"/>
                <a:gd name="T8" fmla="*/ 2147483647 w 648"/>
                <a:gd name="T9" fmla="*/ 2147483647 h 618"/>
                <a:gd name="T10" fmla="*/ 2147483647 w 648"/>
                <a:gd name="T11" fmla="*/ 2147483647 h 618"/>
                <a:gd name="T12" fmla="*/ 2147483647 w 648"/>
                <a:gd name="T13" fmla="*/ 2147483647 h 618"/>
                <a:gd name="T14" fmla="*/ 2147483647 w 648"/>
                <a:gd name="T15" fmla="*/ 0 h 618"/>
                <a:gd name="T16" fmla="*/ 2147483647 w 648"/>
                <a:gd name="T17" fmla="*/ 2147483647 h 618"/>
                <a:gd name="T18" fmla="*/ 2147483647 w 648"/>
                <a:gd name="T19" fmla="*/ 2147483647 h 618"/>
                <a:gd name="T20" fmla="*/ 2147483647 w 648"/>
                <a:gd name="T21" fmla="*/ 2147483647 h 618"/>
                <a:gd name="T22" fmla="*/ 2147483647 w 648"/>
                <a:gd name="T23" fmla="*/ 2147483647 h 618"/>
                <a:gd name="T24" fmla="*/ 2147483647 w 648"/>
                <a:gd name="T25" fmla="*/ 2147483647 h 618"/>
                <a:gd name="T26" fmla="*/ 2147483647 w 648"/>
                <a:gd name="T27" fmla="*/ 2147483647 h 618"/>
                <a:gd name="T28" fmla="*/ 2147483647 w 648"/>
                <a:gd name="T29" fmla="*/ 2147483647 h 618"/>
                <a:gd name="T30" fmla="*/ 2147483647 w 648"/>
                <a:gd name="T31" fmla="*/ 2147483647 h 618"/>
                <a:gd name="T32" fmla="*/ 0 w 648"/>
                <a:gd name="T33" fmla="*/ 2147483647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Freeform 411"/>
            <p:cNvSpPr>
              <a:spLocks/>
            </p:cNvSpPr>
            <p:nvPr/>
          </p:nvSpPr>
          <p:spPr bwMode="auto">
            <a:xfrm>
              <a:off x="6792540" y="3569546"/>
              <a:ext cx="341291" cy="241832"/>
            </a:xfrm>
            <a:custGeom>
              <a:avLst/>
              <a:gdLst>
                <a:gd name="T0" fmla="*/ 0 w 648"/>
                <a:gd name="T1" fmla="*/ 2147483647 h 618"/>
                <a:gd name="T2" fmla="*/ 2147483647 w 648"/>
                <a:gd name="T3" fmla="*/ 2147483647 h 618"/>
                <a:gd name="T4" fmla="*/ 2147483647 w 648"/>
                <a:gd name="T5" fmla="*/ 2147483647 h 618"/>
                <a:gd name="T6" fmla="*/ 2147483647 w 648"/>
                <a:gd name="T7" fmla="*/ 2147483647 h 618"/>
                <a:gd name="T8" fmla="*/ 2147483647 w 648"/>
                <a:gd name="T9" fmla="*/ 2147483647 h 618"/>
                <a:gd name="T10" fmla="*/ 2147483647 w 648"/>
                <a:gd name="T11" fmla="*/ 2147483647 h 618"/>
                <a:gd name="T12" fmla="*/ 2147483647 w 648"/>
                <a:gd name="T13" fmla="*/ 2147483647 h 618"/>
                <a:gd name="T14" fmla="*/ 2147483647 w 648"/>
                <a:gd name="T15" fmla="*/ 0 h 618"/>
                <a:gd name="T16" fmla="*/ 2147483647 w 648"/>
                <a:gd name="T17" fmla="*/ 2147483647 h 618"/>
                <a:gd name="T18" fmla="*/ 2147483647 w 648"/>
                <a:gd name="T19" fmla="*/ 2147483647 h 618"/>
                <a:gd name="T20" fmla="*/ 2147483647 w 648"/>
                <a:gd name="T21" fmla="*/ 2147483647 h 618"/>
                <a:gd name="T22" fmla="*/ 2147483647 w 648"/>
                <a:gd name="T23" fmla="*/ 2147483647 h 618"/>
                <a:gd name="T24" fmla="*/ 2147483647 w 648"/>
                <a:gd name="T25" fmla="*/ 2147483647 h 618"/>
                <a:gd name="T26" fmla="*/ 2147483647 w 648"/>
                <a:gd name="T27" fmla="*/ 2147483647 h 618"/>
                <a:gd name="T28" fmla="*/ 2147483647 w 648"/>
                <a:gd name="T29" fmla="*/ 2147483647 h 618"/>
                <a:gd name="T30" fmla="*/ 2147483647 w 648"/>
                <a:gd name="T31" fmla="*/ 2147483647 h 618"/>
                <a:gd name="T32" fmla="*/ 0 w 648"/>
                <a:gd name="T33" fmla="*/ 2147483647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오른쪽 화살표 136"/>
            <p:cNvSpPr/>
            <p:nvPr/>
          </p:nvSpPr>
          <p:spPr bwMode="auto">
            <a:xfrm>
              <a:off x="5098418" y="3181183"/>
              <a:ext cx="420853" cy="775690"/>
            </a:xfrm>
            <a:prstGeom prst="rightArrow">
              <a:avLst/>
            </a:prstGeom>
            <a:solidFill>
              <a:srgbClr val="EEECE1">
                <a:lumMod val="75000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8" name="한쪽 모서리가 잘린 사각형 137"/>
            <p:cNvSpPr/>
            <p:nvPr/>
          </p:nvSpPr>
          <p:spPr bwMode="auto">
            <a:xfrm>
              <a:off x="5619842" y="4086392"/>
              <a:ext cx="1295050" cy="365784"/>
            </a:xfrm>
            <a:prstGeom prst="snip1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배포 시작</a:t>
              </a:r>
            </a:p>
          </p:txBody>
        </p:sp>
        <p:pic>
          <p:nvPicPr>
            <p:cNvPr id="139" name="Picture 71" descr="8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19698" y="2501104"/>
              <a:ext cx="774891" cy="599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" name="Freeform 411"/>
            <p:cNvSpPr>
              <a:spLocks/>
            </p:cNvSpPr>
            <p:nvPr/>
          </p:nvSpPr>
          <p:spPr bwMode="auto">
            <a:xfrm>
              <a:off x="4848424" y="3080573"/>
              <a:ext cx="341291" cy="243445"/>
            </a:xfrm>
            <a:custGeom>
              <a:avLst/>
              <a:gdLst>
                <a:gd name="T0" fmla="*/ 0 w 648"/>
                <a:gd name="T1" fmla="*/ 2147483647 h 618"/>
                <a:gd name="T2" fmla="*/ 2147483647 w 648"/>
                <a:gd name="T3" fmla="*/ 2147483647 h 618"/>
                <a:gd name="T4" fmla="*/ 2147483647 w 648"/>
                <a:gd name="T5" fmla="*/ 2147483647 h 618"/>
                <a:gd name="T6" fmla="*/ 2147483647 w 648"/>
                <a:gd name="T7" fmla="*/ 2147483647 h 618"/>
                <a:gd name="T8" fmla="*/ 2147483647 w 648"/>
                <a:gd name="T9" fmla="*/ 2147483647 h 618"/>
                <a:gd name="T10" fmla="*/ 2147483647 w 648"/>
                <a:gd name="T11" fmla="*/ 2147483647 h 618"/>
                <a:gd name="T12" fmla="*/ 2147483647 w 648"/>
                <a:gd name="T13" fmla="*/ 2147483647 h 618"/>
                <a:gd name="T14" fmla="*/ 2147483647 w 648"/>
                <a:gd name="T15" fmla="*/ 0 h 618"/>
                <a:gd name="T16" fmla="*/ 2147483647 w 648"/>
                <a:gd name="T17" fmla="*/ 2147483647 h 618"/>
                <a:gd name="T18" fmla="*/ 2147483647 w 648"/>
                <a:gd name="T19" fmla="*/ 2147483647 h 618"/>
                <a:gd name="T20" fmla="*/ 2147483647 w 648"/>
                <a:gd name="T21" fmla="*/ 2147483647 h 618"/>
                <a:gd name="T22" fmla="*/ 2147483647 w 648"/>
                <a:gd name="T23" fmla="*/ 2147483647 h 618"/>
                <a:gd name="T24" fmla="*/ 2147483647 w 648"/>
                <a:gd name="T25" fmla="*/ 2147483647 h 618"/>
                <a:gd name="T26" fmla="*/ 2147483647 w 648"/>
                <a:gd name="T27" fmla="*/ 2147483647 h 618"/>
                <a:gd name="T28" fmla="*/ 2147483647 w 648"/>
                <a:gd name="T29" fmla="*/ 2147483647 h 618"/>
                <a:gd name="T30" fmla="*/ 2147483647 w 648"/>
                <a:gd name="T31" fmla="*/ 2147483647 h 618"/>
                <a:gd name="T32" fmla="*/ 0 w 648"/>
                <a:gd name="T33" fmla="*/ 2147483647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1" name="Freeform 411"/>
            <p:cNvSpPr>
              <a:spLocks/>
            </p:cNvSpPr>
            <p:nvPr/>
          </p:nvSpPr>
          <p:spPr bwMode="auto">
            <a:xfrm>
              <a:off x="4848424" y="3510122"/>
              <a:ext cx="341291" cy="243445"/>
            </a:xfrm>
            <a:custGeom>
              <a:avLst/>
              <a:gdLst>
                <a:gd name="T0" fmla="*/ 0 w 648"/>
                <a:gd name="T1" fmla="*/ 2147483647 h 618"/>
                <a:gd name="T2" fmla="*/ 2147483647 w 648"/>
                <a:gd name="T3" fmla="*/ 2147483647 h 618"/>
                <a:gd name="T4" fmla="*/ 2147483647 w 648"/>
                <a:gd name="T5" fmla="*/ 2147483647 h 618"/>
                <a:gd name="T6" fmla="*/ 2147483647 w 648"/>
                <a:gd name="T7" fmla="*/ 2147483647 h 618"/>
                <a:gd name="T8" fmla="*/ 2147483647 w 648"/>
                <a:gd name="T9" fmla="*/ 2147483647 h 618"/>
                <a:gd name="T10" fmla="*/ 2147483647 w 648"/>
                <a:gd name="T11" fmla="*/ 2147483647 h 618"/>
                <a:gd name="T12" fmla="*/ 2147483647 w 648"/>
                <a:gd name="T13" fmla="*/ 2147483647 h 618"/>
                <a:gd name="T14" fmla="*/ 2147483647 w 648"/>
                <a:gd name="T15" fmla="*/ 0 h 618"/>
                <a:gd name="T16" fmla="*/ 2147483647 w 648"/>
                <a:gd name="T17" fmla="*/ 2147483647 h 618"/>
                <a:gd name="T18" fmla="*/ 2147483647 w 648"/>
                <a:gd name="T19" fmla="*/ 2147483647 h 618"/>
                <a:gd name="T20" fmla="*/ 2147483647 w 648"/>
                <a:gd name="T21" fmla="*/ 2147483647 h 618"/>
                <a:gd name="T22" fmla="*/ 2147483647 w 648"/>
                <a:gd name="T23" fmla="*/ 2147483647 h 618"/>
                <a:gd name="T24" fmla="*/ 2147483647 w 648"/>
                <a:gd name="T25" fmla="*/ 2147483647 h 618"/>
                <a:gd name="T26" fmla="*/ 2147483647 w 648"/>
                <a:gd name="T27" fmla="*/ 2147483647 h 618"/>
                <a:gd name="T28" fmla="*/ 2147483647 w 648"/>
                <a:gd name="T29" fmla="*/ 2147483647 h 618"/>
                <a:gd name="T30" fmla="*/ 2147483647 w 648"/>
                <a:gd name="T31" fmla="*/ 2147483647 h 618"/>
                <a:gd name="T32" fmla="*/ 0 w 648"/>
                <a:gd name="T33" fmla="*/ 2147483647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2" name="Freeform 411"/>
            <p:cNvSpPr>
              <a:spLocks/>
            </p:cNvSpPr>
            <p:nvPr/>
          </p:nvSpPr>
          <p:spPr bwMode="auto">
            <a:xfrm>
              <a:off x="4848424" y="3955254"/>
              <a:ext cx="341291" cy="243445"/>
            </a:xfrm>
            <a:custGeom>
              <a:avLst/>
              <a:gdLst>
                <a:gd name="T0" fmla="*/ 0 w 648"/>
                <a:gd name="T1" fmla="*/ 2147483647 h 618"/>
                <a:gd name="T2" fmla="*/ 2147483647 w 648"/>
                <a:gd name="T3" fmla="*/ 2147483647 h 618"/>
                <a:gd name="T4" fmla="*/ 2147483647 w 648"/>
                <a:gd name="T5" fmla="*/ 2147483647 h 618"/>
                <a:gd name="T6" fmla="*/ 2147483647 w 648"/>
                <a:gd name="T7" fmla="*/ 2147483647 h 618"/>
                <a:gd name="T8" fmla="*/ 2147483647 w 648"/>
                <a:gd name="T9" fmla="*/ 2147483647 h 618"/>
                <a:gd name="T10" fmla="*/ 2147483647 w 648"/>
                <a:gd name="T11" fmla="*/ 2147483647 h 618"/>
                <a:gd name="T12" fmla="*/ 2147483647 w 648"/>
                <a:gd name="T13" fmla="*/ 2147483647 h 618"/>
                <a:gd name="T14" fmla="*/ 2147483647 w 648"/>
                <a:gd name="T15" fmla="*/ 0 h 618"/>
                <a:gd name="T16" fmla="*/ 2147483647 w 648"/>
                <a:gd name="T17" fmla="*/ 2147483647 h 618"/>
                <a:gd name="T18" fmla="*/ 2147483647 w 648"/>
                <a:gd name="T19" fmla="*/ 2147483647 h 618"/>
                <a:gd name="T20" fmla="*/ 2147483647 w 648"/>
                <a:gd name="T21" fmla="*/ 2147483647 h 618"/>
                <a:gd name="T22" fmla="*/ 2147483647 w 648"/>
                <a:gd name="T23" fmla="*/ 2147483647 h 618"/>
                <a:gd name="T24" fmla="*/ 2147483647 w 648"/>
                <a:gd name="T25" fmla="*/ 2147483647 h 618"/>
                <a:gd name="T26" fmla="*/ 2147483647 w 648"/>
                <a:gd name="T27" fmla="*/ 2147483647 h 618"/>
                <a:gd name="T28" fmla="*/ 2147483647 w 648"/>
                <a:gd name="T29" fmla="*/ 2147483647 h 618"/>
                <a:gd name="T30" fmla="*/ 2147483647 w 648"/>
                <a:gd name="T31" fmla="*/ 2147483647 h 618"/>
                <a:gd name="T32" fmla="*/ 0 w 648"/>
                <a:gd name="T33" fmla="*/ 2147483647 h 6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8"/>
                <a:gd name="T52" fmla="*/ 0 h 618"/>
                <a:gd name="T53" fmla="*/ 648 w 648"/>
                <a:gd name="T54" fmla="*/ 618 h 6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8" h="618">
                  <a:moveTo>
                    <a:pt x="0" y="374"/>
                  </a:moveTo>
                  <a:lnTo>
                    <a:pt x="88" y="320"/>
                  </a:lnTo>
                  <a:lnTo>
                    <a:pt x="122" y="340"/>
                  </a:lnTo>
                  <a:lnTo>
                    <a:pt x="184" y="452"/>
                  </a:lnTo>
                  <a:lnTo>
                    <a:pt x="278" y="316"/>
                  </a:lnTo>
                  <a:lnTo>
                    <a:pt x="434" y="148"/>
                  </a:lnTo>
                  <a:lnTo>
                    <a:pt x="534" y="60"/>
                  </a:lnTo>
                  <a:lnTo>
                    <a:pt x="632" y="0"/>
                  </a:lnTo>
                  <a:lnTo>
                    <a:pt x="648" y="26"/>
                  </a:lnTo>
                  <a:lnTo>
                    <a:pt x="566" y="98"/>
                  </a:lnTo>
                  <a:lnTo>
                    <a:pt x="448" y="230"/>
                  </a:lnTo>
                  <a:lnTo>
                    <a:pt x="346" y="360"/>
                  </a:lnTo>
                  <a:lnTo>
                    <a:pt x="234" y="554"/>
                  </a:lnTo>
                  <a:lnTo>
                    <a:pt x="144" y="618"/>
                  </a:lnTo>
                  <a:lnTo>
                    <a:pt x="82" y="466"/>
                  </a:lnTo>
                  <a:lnTo>
                    <a:pt x="42" y="404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3" name="꺾인 연결선 142"/>
            <p:cNvCxnSpPr>
              <a:stCxn id="112" idx="3"/>
              <a:endCxn id="114" idx="1"/>
            </p:cNvCxnSpPr>
            <p:nvPr/>
          </p:nvCxnSpPr>
          <p:spPr>
            <a:xfrm>
              <a:off x="2081064" y="3446627"/>
              <a:ext cx="1363342" cy="268999"/>
            </a:xfrm>
            <a:prstGeom prst="bentConnector3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tailEnd type="arrow"/>
            </a:ln>
            <a:effectLst/>
          </p:spPr>
        </p:cxnSp>
        <p:sp>
          <p:nvSpPr>
            <p:cNvPr id="144" name="직사각형 143"/>
            <p:cNvSpPr>
              <a:spLocks noChangeArrowheads="1"/>
            </p:cNvSpPr>
            <p:nvPr/>
          </p:nvSpPr>
          <p:spPr bwMode="auto">
            <a:xfrm>
              <a:off x="5338244" y="5231841"/>
              <a:ext cx="1825758" cy="365783"/>
            </a:xfrm>
            <a:prstGeom prst="rect">
              <a:avLst/>
            </a:prstGeom>
            <a:solidFill>
              <a:srgbClr val="EEECE1">
                <a:lumMod val="75000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WAS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5" name="꺾인 연결선 144"/>
            <p:cNvCxnSpPr/>
            <p:nvPr/>
          </p:nvCxnSpPr>
          <p:spPr>
            <a:xfrm rot="10800000">
              <a:off x="6910251" y="2948530"/>
              <a:ext cx="1253274" cy="441218"/>
            </a:xfrm>
            <a:prstGeom prst="bentConnector3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/>
          </p:spPr>
        </p:cxnSp>
        <p:cxnSp>
          <p:nvCxnSpPr>
            <p:cNvPr id="146" name="꺾인 연결선 145"/>
            <p:cNvCxnSpPr/>
            <p:nvPr/>
          </p:nvCxnSpPr>
          <p:spPr>
            <a:xfrm rot="10800000">
              <a:off x="6911024" y="3388272"/>
              <a:ext cx="1251728" cy="2847"/>
            </a:xfrm>
            <a:prstGeom prst="bentConnector3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/>
          </p:spPr>
        </p:cxnSp>
        <p:cxnSp>
          <p:nvCxnSpPr>
            <p:cNvPr id="147" name="꺾인 연결선 146"/>
            <p:cNvCxnSpPr/>
            <p:nvPr/>
          </p:nvCxnSpPr>
          <p:spPr>
            <a:xfrm rot="10800000" flipV="1">
              <a:off x="6910252" y="3388337"/>
              <a:ext cx="1253274" cy="446911"/>
            </a:xfrm>
            <a:prstGeom prst="bentConnector3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/>
          </p:spPr>
        </p:cxnSp>
        <p:sp>
          <p:nvSpPr>
            <p:cNvPr id="148" name="TextBox 147"/>
            <p:cNvSpPr txBox="1"/>
            <p:nvPr/>
          </p:nvSpPr>
          <p:spPr bwMode="auto">
            <a:xfrm>
              <a:off x="7913712" y="3003273"/>
              <a:ext cx="1310523" cy="775689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>
              <a:defPPr>
                <a:defRPr lang="ko-KR"/>
              </a:defPPr>
              <a:lvl1pPr algn="ctr">
                <a:defRPr sz="1000">
                  <a:latin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 및 배포 형상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관리</a:t>
              </a:r>
            </a:p>
          </p:txBody>
        </p:sp>
        <p:sp>
          <p:nvSpPr>
            <p:cNvPr id="149" name="AutoShape 36"/>
            <p:cNvSpPr>
              <a:spLocks noChangeArrowheads="1"/>
            </p:cNvSpPr>
            <p:nvPr/>
          </p:nvSpPr>
          <p:spPr bwMode="gray">
            <a:xfrm>
              <a:off x="7984066" y="2872458"/>
              <a:ext cx="793742" cy="30717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42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557212" y="2056134"/>
            <a:ext cx="2090073" cy="2683646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010" y="2020609"/>
            <a:ext cx="2675306" cy="3940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0B0679-AB77-4868-B090-BE04900FE33D}"/>
              </a:ext>
            </a:extLst>
          </p:cNvPr>
          <p:cNvSpPr txBox="1"/>
          <p:nvPr/>
        </p:nvSpPr>
        <p:spPr>
          <a:xfrm>
            <a:off x="454415" y="1131680"/>
            <a:ext cx="1037551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ko-KR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 Platform </a:t>
            </a:r>
            <a:r>
              <a:rPr lang="ko-KR" altLang="en-US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함께 단말의 실행 파일 영역과 리소스 영역을 </a:t>
            </a:r>
            <a:r>
              <a:rPr lang="ko-KR" altLang="en-US" sz="140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체크하여</a:t>
            </a:r>
            <a:r>
              <a:rPr lang="en-US" altLang="ko-KR" sz="140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 무결성 체크를 수행하여 클라이언트 단말에 설치 된 앱의 보안성을 </a:t>
            </a:r>
            <a:r>
              <a:rPr lang="ko-KR" altLang="en-US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강화합니다</a:t>
            </a:r>
            <a:r>
              <a:rPr lang="en-US" altLang="ko-KR" sz="14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4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주요기능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68536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81E8D13-4CC2-4CB2-954D-0D9D4BEBC634}"/>
              </a:ext>
            </a:extLst>
          </p:cNvPr>
          <p:cNvGrpSpPr/>
          <p:nvPr/>
        </p:nvGrpSpPr>
        <p:grpSpPr>
          <a:xfrm>
            <a:off x="517904" y="751704"/>
            <a:ext cx="4728883" cy="307777"/>
            <a:chOff x="454416" y="1472939"/>
            <a:chExt cx="4728883" cy="3077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B8BD88-6BE0-432C-923A-06ACF259BD86}"/>
                </a:ext>
              </a:extLst>
            </p:cNvPr>
            <p:cNvSpPr txBox="1"/>
            <p:nvPr/>
          </p:nvSpPr>
          <p:spPr>
            <a:xfrm>
              <a:off x="622435" y="1472939"/>
              <a:ext cx="45608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앱 위변조 체크 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App 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Integrity) </a:t>
              </a:r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및 앱 스토어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 App Store)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FD61E8-A3AE-4E23-BCF9-867A79E28EE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5C5D7BD-5896-4BC2-AA76-FADCDBB53B98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45F557-6764-473E-BA93-FADE842A8080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A77A12E-9D49-419D-BBC6-A84F0B2FF5A9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1665641-1997-48FB-BCE9-02BB6D907191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47" name="직사각형 146"/>
          <p:cNvSpPr/>
          <p:nvPr/>
        </p:nvSpPr>
        <p:spPr>
          <a:xfrm>
            <a:off x="3473037" y="2459774"/>
            <a:ext cx="2403926" cy="259995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89912" y="4180860"/>
            <a:ext cx="2037103" cy="53332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Android, iOS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17904" y="2925355"/>
            <a:ext cx="2180994" cy="38464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개발자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3666374" y="3191389"/>
            <a:ext cx="2037103" cy="53332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Morpheus Mobile Server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1" name="직선 화살표 연결선 150"/>
          <p:cNvCxnSpPr>
            <a:stCxn id="149" idx="2"/>
            <a:endCxn id="148" idx="0"/>
          </p:cNvCxnSpPr>
          <p:nvPr/>
        </p:nvCxnSpPr>
        <p:spPr>
          <a:xfrm>
            <a:off x="1608401" y="3310001"/>
            <a:ext cx="63" cy="87085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52" name="직사각형 151"/>
          <p:cNvSpPr/>
          <p:nvPr/>
        </p:nvSpPr>
        <p:spPr>
          <a:xfrm>
            <a:off x="1698003" y="3606699"/>
            <a:ext cx="13596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kumimoji="0" lang="en-US" altLang="ko-K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(Binary, Resource)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2667252" y="4443410"/>
            <a:ext cx="9380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kumimoji="0" lang="en-US" altLang="ko-K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(.</a:t>
            </a:r>
            <a:r>
              <a:rPr kumimoji="0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apk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/ .</a:t>
            </a:r>
            <a:r>
              <a:rPr kumimoji="0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ipa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3666374" y="4191373"/>
            <a:ext cx="2037103" cy="53332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무결성</a:t>
            </a: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데이터 생성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</a:p>
        </p:txBody>
      </p:sp>
      <p:cxnSp>
        <p:nvCxnSpPr>
          <p:cNvPr id="155" name="직선 화살표 연결선 154"/>
          <p:cNvCxnSpPr/>
          <p:nvPr/>
        </p:nvCxnSpPr>
        <p:spPr>
          <a:xfrm>
            <a:off x="4005347" y="3756362"/>
            <a:ext cx="4941" cy="43501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56" name="직사각형 155"/>
          <p:cNvSpPr/>
          <p:nvPr/>
        </p:nvSpPr>
        <p:spPr>
          <a:xfrm>
            <a:off x="4383952" y="3823891"/>
            <a:ext cx="10631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정보 생성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7" name="직선 화살표 연결선 156"/>
          <p:cNvCxnSpPr>
            <a:endCxn id="164" idx="0"/>
          </p:cNvCxnSpPr>
          <p:nvPr/>
        </p:nvCxnSpPr>
        <p:spPr>
          <a:xfrm>
            <a:off x="7073247" y="2450046"/>
            <a:ext cx="10553" cy="47614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58" name="직사각형 157"/>
          <p:cNvSpPr/>
          <p:nvPr/>
        </p:nvSpPr>
        <p:spPr>
          <a:xfrm>
            <a:off x="7328779" y="2568041"/>
            <a:ext cx="13185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</a:p>
        </p:txBody>
      </p:sp>
      <p:cxnSp>
        <p:nvCxnSpPr>
          <p:cNvPr id="159" name="꺾인 연결선 158"/>
          <p:cNvCxnSpPr>
            <a:stCxn id="164" idx="2"/>
            <a:endCxn id="147" idx="2"/>
          </p:cNvCxnSpPr>
          <p:nvPr/>
        </p:nvCxnSpPr>
        <p:spPr>
          <a:xfrm rot="5400000">
            <a:off x="5429808" y="3405741"/>
            <a:ext cx="899184" cy="2408800"/>
          </a:xfrm>
          <a:prstGeom prst="bentConnector3">
            <a:avLst>
              <a:gd name="adj1" fmla="val 125423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60" name="직사각형 159"/>
          <p:cNvSpPr/>
          <p:nvPr/>
        </p:nvSpPr>
        <p:spPr>
          <a:xfrm>
            <a:off x="5398129" y="5438259"/>
            <a:ext cx="1606183" cy="256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실행 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무결성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검증 요청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5307133" y="5779573"/>
            <a:ext cx="1788175" cy="256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Resource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검증용 정보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리턴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3473037" y="2460483"/>
            <a:ext cx="2403926" cy="414537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앱 검증 서버</a:t>
            </a:r>
          </a:p>
        </p:txBody>
      </p:sp>
      <p:cxnSp>
        <p:nvCxnSpPr>
          <p:cNvPr id="163" name="꺾인 연결선 162"/>
          <p:cNvCxnSpPr>
            <a:stCxn id="148" idx="3"/>
            <a:endCxn id="147" idx="1"/>
          </p:cNvCxnSpPr>
          <p:nvPr/>
        </p:nvCxnSpPr>
        <p:spPr>
          <a:xfrm flipV="1">
            <a:off x="2627015" y="3759754"/>
            <a:ext cx="846022" cy="687769"/>
          </a:xfrm>
          <a:prstGeom prst="bentConnector3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164" name="그림 1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1" y="2926187"/>
            <a:ext cx="766338" cy="1234362"/>
          </a:xfrm>
          <a:prstGeom prst="rect">
            <a:avLst/>
          </a:prstGeom>
        </p:spPr>
      </p:pic>
      <p:sp>
        <p:nvSpPr>
          <p:cNvPr id="165" name="타원 164"/>
          <p:cNvSpPr/>
          <p:nvPr/>
        </p:nvSpPr>
        <p:spPr>
          <a:xfrm>
            <a:off x="1774903" y="3576663"/>
            <a:ext cx="220911" cy="198385"/>
          </a:xfrm>
          <a:prstGeom prst="ellipse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타원 165"/>
          <p:cNvSpPr/>
          <p:nvPr/>
        </p:nvSpPr>
        <p:spPr>
          <a:xfrm>
            <a:off x="2785427" y="4222223"/>
            <a:ext cx="220911" cy="198385"/>
          </a:xfrm>
          <a:prstGeom prst="ellipse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4152637" y="3856339"/>
            <a:ext cx="220911" cy="198385"/>
          </a:xfrm>
          <a:prstGeom prst="ellipse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7218324" y="2603996"/>
            <a:ext cx="220911" cy="198385"/>
          </a:xfrm>
          <a:prstGeom prst="ellipse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5086222" y="5476857"/>
            <a:ext cx="220911" cy="198385"/>
          </a:xfrm>
          <a:prstGeom prst="ellipse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5012577" y="5822965"/>
            <a:ext cx="220911" cy="198385"/>
          </a:xfrm>
          <a:prstGeom prst="ellipse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8008562" y="4053306"/>
            <a:ext cx="854704" cy="571607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Resource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</a:p>
        </p:txBody>
      </p:sp>
      <p:sp>
        <p:nvSpPr>
          <p:cNvPr id="172" name="타원 171"/>
          <p:cNvSpPr/>
          <p:nvPr/>
        </p:nvSpPr>
        <p:spPr>
          <a:xfrm>
            <a:off x="7518759" y="3183367"/>
            <a:ext cx="220911" cy="198385"/>
          </a:xfrm>
          <a:prstGeom prst="ellipse">
            <a:avLst/>
          </a:prstGeom>
          <a:noFill/>
          <a:ln w="127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7711532" y="3101080"/>
            <a:ext cx="8194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Resource </a:t>
            </a:r>
            <a:br>
              <a:rPr kumimoji="0" lang="en-US" altLang="ko-KR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  <a:r>
              <a:rPr kumimoji="0" lang="en-US" altLang="ko-KR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4" name="꺾인 연결선 94"/>
          <p:cNvCxnSpPr>
            <a:stCxn id="164" idx="3"/>
          </p:cNvCxnSpPr>
          <p:nvPr/>
        </p:nvCxnSpPr>
        <p:spPr>
          <a:xfrm>
            <a:off x="7466968" y="3543368"/>
            <a:ext cx="1023654" cy="493750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75" name="직사각형 174"/>
          <p:cNvSpPr/>
          <p:nvPr/>
        </p:nvSpPr>
        <p:spPr>
          <a:xfrm>
            <a:off x="6557213" y="2050052"/>
            <a:ext cx="2075060" cy="378992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스토어</a:t>
            </a:r>
          </a:p>
        </p:txBody>
      </p:sp>
      <p:sp>
        <p:nvSpPr>
          <p:cNvPr id="176" name="포인트가 7개인 별 175"/>
          <p:cNvSpPr/>
          <p:nvPr/>
        </p:nvSpPr>
        <p:spPr bwMode="auto">
          <a:xfrm>
            <a:off x="3747590" y="4726404"/>
            <a:ext cx="773273" cy="699989"/>
          </a:xfrm>
          <a:prstGeom prst="star7">
            <a:avLst/>
          </a:prstGeom>
          <a:solidFill>
            <a:srgbClr val="C0504D">
              <a:lumMod val="40000"/>
              <a:lumOff val="60000"/>
            </a:srgb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tIns="0" bIns="0" rtlCol="0" anchor="ctr"/>
          <a:lstStyle/>
          <a:p>
            <a:pPr marL="0" marR="0" lvl="0" indent="0" algn="ctr" defTabSz="104305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차 검증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104305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(Core)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포인트가 7개인 별 176"/>
          <p:cNvSpPr/>
          <p:nvPr/>
        </p:nvSpPr>
        <p:spPr bwMode="auto">
          <a:xfrm>
            <a:off x="7159545" y="4343366"/>
            <a:ext cx="773273" cy="699989"/>
          </a:xfrm>
          <a:prstGeom prst="star7">
            <a:avLst/>
          </a:prstGeom>
          <a:solidFill>
            <a:srgbClr val="C0504D">
              <a:lumMod val="40000"/>
              <a:lumOff val="60000"/>
            </a:srgb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tIns="0" bIns="0" rtlCol="0" anchor="ctr"/>
          <a:lstStyle/>
          <a:p>
            <a:pPr marL="0" marR="0" lvl="0" indent="0" algn="ctr" defTabSz="104305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차 검증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1043056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리소스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8" name="그룹 44"/>
          <p:cNvGrpSpPr/>
          <p:nvPr/>
        </p:nvGrpSpPr>
        <p:grpSpPr>
          <a:xfrm>
            <a:off x="603663" y="5535942"/>
            <a:ext cx="3911258" cy="457949"/>
            <a:chOff x="3059832" y="5373209"/>
            <a:chExt cx="2520280" cy="576064"/>
          </a:xfrm>
          <a:solidFill>
            <a:srgbClr val="00B0F0"/>
          </a:solidFill>
        </p:grpSpPr>
        <p:sp>
          <p:nvSpPr>
            <p:cNvPr id="180" name="오른쪽 화살표 179"/>
            <p:cNvSpPr/>
            <p:nvPr/>
          </p:nvSpPr>
          <p:spPr>
            <a:xfrm rot="10800000">
              <a:off x="3059832" y="5373211"/>
              <a:ext cx="2304256" cy="576061"/>
            </a:xfrm>
            <a:prstGeom prst="rightArrow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AES</a:t>
              </a: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1" name="오른쪽 화살표 180"/>
            <p:cNvSpPr/>
            <p:nvPr/>
          </p:nvSpPr>
          <p:spPr>
            <a:xfrm>
              <a:off x="3275856" y="5373209"/>
              <a:ext cx="2304256" cy="576064"/>
            </a:xfrm>
            <a:prstGeom prst="rightArrow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SSL / AES-256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9" name="모서리가 둥근 직사각형 178"/>
          <p:cNvSpPr/>
          <p:nvPr/>
        </p:nvSpPr>
        <p:spPr>
          <a:xfrm>
            <a:off x="590565" y="4740671"/>
            <a:ext cx="2037103" cy="53332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Morpheus Client Platform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1635" y="5964672"/>
            <a:ext cx="146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앱 스토어 구축 예시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17904" y="2925354"/>
            <a:ext cx="2180994" cy="2520269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6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0B0679-AB77-4868-B090-BE04900FE33D}"/>
              </a:ext>
            </a:extLst>
          </p:cNvPr>
          <p:cNvSpPr txBox="1"/>
          <p:nvPr/>
        </p:nvSpPr>
        <p:spPr>
          <a:xfrm>
            <a:off x="454415" y="1146525"/>
            <a:ext cx="1037551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ko-KR" altLang="en-US" sz="1400">
                <a:solidFill>
                  <a:srgbClr val="000000"/>
                </a:solidFill>
                <a:latin typeface="맑은 고딕" pitchFamily="50" charset="-127"/>
              </a:rPr>
              <a:t>통합 </a:t>
            </a:r>
            <a:r>
              <a:rPr lang="en-US" altLang="ko-KR" sz="1400">
                <a:solidFill>
                  <a:srgbClr val="000000"/>
                </a:solidFill>
                <a:latin typeface="맑은 고딕" pitchFamily="50" charset="-127"/>
              </a:rPr>
              <a:t>Admin </a:t>
            </a:r>
            <a:r>
              <a:rPr lang="ko-KR" altLang="en-US" sz="1400">
                <a:solidFill>
                  <a:srgbClr val="000000"/>
                </a:solidFill>
                <a:latin typeface="맑은 고딕" pitchFamily="50" charset="-127"/>
              </a:rPr>
              <a:t>은 모바일 </a:t>
            </a:r>
            <a:r>
              <a:rPr lang="ko-KR" altLang="en-US" sz="1400" smtClean="0">
                <a:solidFill>
                  <a:srgbClr val="000000"/>
                </a:solidFill>
                <a:latin typeface="맑은 고딕" pitchFamily="50" charset="-127"/>
              </a:rPr>
              <a:t>앱 관리 </a:t>
            </a:r>
            <a:r>
              <a:rPr lang="ko-KR" altLang="en-US" sz="1400">
                <a:solidFill>
                  <a:srgbClr val="000000"/>
                </a:solidFill>
                <a:latin typeface="맑은 고딕" pitchFamily="50" charset="-127"/>
              </a:rPr>
              <a:t>및 </a:t>
            </a:r>
            <a:r>
              <a:rPr lang="ko-KR" altLang="en-US" sz="1400" smtClean="0">
                <a:solidFill>
                  <a:srgbClr val="000000"/>
                </a:solidFill>
                <a:latin typeface="맑은 고딕" pitchFamily="50" charset="-127"/>
              </a:rPr>
              <a:t>단말의 서버 연동</a:t>
            </a:r>
            <a:r>
              <a:rPr lang="en-US" altLang="ko-KR" sz="1400">
                <a:solidFill>
                  <a:srgbClr val="000000"/>
                </a:solidFill>
                <a:latin typeface="맑은 고딕" pitchFamily="50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맑은 고딕" pitchFamily="50" charset="-127"/>
              </a:rPr>
              <a:t>스토어 관리</a:t>
            </a:r>
            <a:r>
              <a:rPr lang="en-US" altLang="ko-KR" sz="1400" smtClean="0">
                <a:solidFill>
                  <a:srgbClr val="000000"/>
                </a:solidFill>
                <a:latin typeface="맑은 고딕" pitchFamily="50" charset="-127"/>
              </a:rPr>
              <a:t>,</a:t>
            </a:r>
            <a:br>
              <a:rPr lang="en-US" altLang="ko-KR" sz="1400" smtClean="0">
                <a:solidFill>
                  <a:srgbClr val="000000"/>
                </a:solidFill>
                <a:latin typeface="맑은 고딕" pitchFamily="50" charset="-127"/>
              </a:rPr>
            </a:br>
            <a:r>
              <a:rPr lang="en-US" altLang="ko-KR" sz="1400" smtClean="0">
                <a:solidFill>
                  <a:srgbClr val="000000"/>
                </a:solidFill>
                <a:latin typeface="맑은 고딕" pitchFamily="50" charset="-127"/>
              </a:rPr>
              <a:t>Push </a:t>
            </a:r>
            <a:r>
              <a:rPr lang="ko-KR" altLang="en-US" sz="1400">
                <a:solidFill>
                  <a:srgbClr val="000000"/>
                </a:solidFill>
                <a:latin typeface="맑은 고딕" pitchFamily="50" charset="-127"/>
              </a:rPr>
              <a:t>발송 등 시스템 전반적인 관리 </a:t>
            </a:r>
            <a:r>
              <a:rPr lang="ko-KR" altLang="en-US" sz="1400" smtClean="0">
                <a:solidFill>
                  <a:srgbClr val="000000"/>
                </a:solidFill>
                <a:latin typeface="맑은 고딕" pitchFamily="50" charset="-127"/>
              </a:rPr>
              <a:t>기능을 한 </a:t>
            </a:r>
            <a:r>
              <a:rPr lang="ko-KR" altLang="en-US" sz="1400">
                <a:solidFill>
                  <a:srgbClr val="000000"/>
                </a:solidFill>
                <a:latin typeface="맑은 고딕" pitchFamily="50" charset="-127"/>
              </a:rPr>
              <a:t>눈에 볼 수 있도록 제공합니다</a:t>
            </a:r>
            <a:r>
              <a:rPr lang="en-US" altLang="ko-KR" sz="1400">
                <a:solidFill>
                  <a:srgbClr val="000000"/>
                </a:solidFill>
                <a:latin typeface="맑은 고딕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4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주요기능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700213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81E8D13-4CC2-4CB2-954D-0D9D4BEBC634}"/>
              </a:ext>
            </a:extLst>
          </p:cNvPr>
          <p:cNvGrpSpPr/>
          <p:nvPr/>
        </p:nvGrpSpPr>
        <p:grpSpPr>
          <a:xfrm>
            <a:off x="517904" y="796377"/>
            <a:ext cx="1243955" cy="307777"/>
            <a:chOff x="454416" y="1472939"/>
            <a:chExt cx="1243955" cy="3077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B8BD88-6BE0-432C-923A-06ACF259BD86}"/>
                </a:ext>
              </a:extLst>
            </p:cNvPr>
            <p:cNvSpPr txBox="1"/>
            <p:nvPr/>
          </p:nvSpPr>
          <p:spPr>
            <a:xfrm>
              <a:off x="622435" y="1472939"/>
              <a:ext cx="10759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 어드민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FD61E8-A3AE-4E23-BCF9-867A79E28EE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5C5D7BD-5896-4BC2-AA76-FADCDBB53B98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45F557-6764-473E-BA93-FADE842A8080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A77A12E-9D49-419D-BBC6-A84F0B2FF5A9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1665641-1997-48FB-BCE9-02BB6D907191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16F7F3-762D-1D4E-8D14-233294422908}"/>
              </a:ext>
            </a:extLst>
          </p:cNvPr>
          <p:cNvGrpSpPr/>
          <p:nvPr/>
        </p:nvGrpSpPr>
        <p:grpSpPr>
          <a:xfrm>
            <a:off x="8515243" y="1734142"/>
            <a:ext cx="3097802" cy="4315636"/>
            <a:chOff x="8904781" y="1727825"/>
            <a:chExt cx="2686050" cy="3457496"/>
          </a:xfrm>
          <a:noFill/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0FDC1A-AA3E-4B40-8F34-5120753BB5E8}"/>
                </a:ext>
              </a:extLst>
            </p:cNvPr>
            <p:cNvSpPr/>
            <p:nvPr/>
          </p:nvSpPr>
          <p:spPr>
            <a:xfrm>
              <a:off x="8904781" y="3427100"/>
              <a:ext cx="2686050" cy="1051382"/>
            </a:xfrm>
            <a:prstGeom prst="rect">
              <a:avLst/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srgbClr val="DF1F5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통계</a:t>
              </a:r>
              <a:endParaRPr kumimoji="0" lang="en-US" altLang="ko-KR" sz="1200" b="1" dirty="0">
                <a:solidFill>
                  <a:srgbClr val="DF1F5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push </a:t>
              </a:r>
              <a:r>
                <a:rPr kumimoji="0"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통계</a:t>
              </a:r>
              <a:endParaRPr kumimoji="0"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스토어 통계</a:t>
              </a:r>
              <a:endPara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등의 </a:t>
              </a:r>
              <a:r>
                <a:rPr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Push,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스토어 서비스에 </a:t>
              </a:r>
              <a:r>
                <a:rPr lang="ko-KR" altLang="en-US" sz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따른 </a:t>
              </a:r>
              <a:r>
                <a:rPr lang="en-US" altLang="ko-KR" sz="12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2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통계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제공 기능</a:t>
              </a:r>
              <a:endParaRPr kumimoji="0"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8004B0-B704-574D-879E-EC86B388B5FB}"/>
                </a:ext>
              </a:extLst>
            </p:cNvPr>
            <p:cNvSpPr/>
            <p:nvPr/>
          </p:nvSpPr>
          <p:spPr>
            <a:xfrm>
              <a:off x="8904781" y="1727825"/>
              <a:ext cx="2686050" cy="895795"/>
            </a:xfrm>
            <a:prstGeom prst="rect">
              <a:avLst/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srgbClr val="DF1F5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관리</a:t>
              </a:r>
              <a:endParaRPr kumimoji="0" lang="en-US" altLang="ko-KR" sz="1200" b="1" dirty="0">
                <a:solidFill>
                  <a:srgbClr val="DF1F5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업로드</a:t>
              </a:r>
              <a:endParaRPr kumimoji="0"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관리</a:t>
              </a:r>
              <a:endPara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배포 관리 등의 리소스 관리 기능</a:t>
              </a:r>
              <a:endPara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D3E59E4-5E1E-4B42-A522-CC465FCACD75}"/>
                </a:ext>
              </a:extLst>
            </p:cNvPr>
            <p:cNvSpPr/>
            <p:nvPr/>
          </p:nvSpPr>
          <p:spPr>
            <a:xfrm>
              <a:off x="8904781" y="2694485"/>
              <a:ext cx="2686050" cy="732615"/>
            </a:xfrm>
            <a:prstGeom prst="rect">
              <a:avLst/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srgbClr val="DF1F5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앱스토어</a:t>
              </a:r>
              <a:endParaRPr lang="en-US" altLang="ko-KR" sz="1200" dirty="0">
                <a:solidFill>
                  <a:srgbClr val="DF1F5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App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</a:t>
              </a:r>
              <a:endPara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단말기 관리 등의 스토어 관리 기능 제공</a:t>
              </a:r>
              <a:endParaRPr kumimoji="0"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CF69551-6325-BA48-B3DE-FE11AE87A188}"/>
                </a:ext>
              </a:extLst>
            </p:cNvPr>
            <p:cNvSpPr/>
            <p:nvPr/>
          </p:nvSpPr>
          <p:spPr>
            <a:xfrm>
              <a:off x="8904781" y="4478482"/>
              <a:ext cx="2686050" cy="706839"/>
            </a:xfrm>
            <a:prstGeom prst="rect">
              <a:avLst/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dirty="0">
                  <a:solidFill>
                    <a:srgbClr val="DF1F5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관리</a:t>
              </a:r>
              <a:endParaRPr kumimoji="0" lang="en-US" altLang="ko-KR" sz="1200" b="1" dirty="0">
                <a:solidFill>
                  <a:srgbClr val="DF1F5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공지사항 관리</a:t>
              </a:r>
              <a:endPara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0"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계정 관리</a:t>
              </a:r>
              <a:r>
                <a:rPr kumimoji="0"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설정 및 등록 기능 제공</a:t>
              </a:r>
              <a:endParaRPr kumimoji="0"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7905" y="1949879"/>
            <a:ext cx="7723396" cy="4063295"/>
            <a:chOff x="517905" y="1949879"/>
            <a:chExt cx="7723396" cy="4063295"/>
          </a:xfrm>
        </p:grpSpPr>
        <p:grpSp>
          <p:nvGrpSpPr>
            <p:cNvPr id="7" name="그룹 6"/>
            <p:cNvGrpSpPr/>
            <p:nvPr/>
          </p:nvGrpSpPr>
          <p:grpSpPr>
            <a:xfrm>
              <a:off x="517905" y="1949879"/>
              <a:ext cx="7723396" cy="4063295"/>
              <a:chOff x="517904" y="1949879"/>
              <a:chExt cx="8655456" cy="455365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7904" y="1949879"/>
                <a:ext cx="7096125" cy="3896150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1890" y="2524957"/>
                <a:ext cx="6564634" cy="346771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9561" y="2673780"/>
                <a:ext cx="6563799" cy="3829753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  <p:sp>
          <p:nvSpPr>
            <p:cNvPr id="5" name="직사각형 4"/>
            <p:cNvSpPr/>
            <p:nvPr/>
          </p:nvSpPr>
          <p:spPr>
            <a:xfrm>
              <a:off x="5301842" y="2197916"/>
              <a:ext cx="671119" cy="151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849886" y="2821587"/>
              <a:ext cx="671119" cy="151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707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0B0679-AB77-4868-B090-BE04900FE33D}"/>
              </a:ext>
            </a:extLst>
          </p:cNvPr>
          <p:cNvSpPr txBox="1"/>
          <p:nvPr/>
        </p:nvSpPr>
        <p:spPr>
          <a:xfrm>
            <a:off x="454415" y="1142064"/>
            <a:ext cx="1037551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Aft>
                <a:spcPts val="6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표준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Webkit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기반 개발 프레임워크를 제공하여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MADP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가 제공하는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개발가이드로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Mobile App, Web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부터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PC web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 제작까지 지원하며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유연한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Native API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연동을 지원합니다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4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주요기능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695752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81E8D13-4CC2-4CB2-954D-0D9D4BEBC634}"/>
              </a:ext>
            </a:extLst>
          </p:cNvPr>
          <p:cNvGrpSpPr/>
          <p:nvPr/>
        </p:nvGrpSpPr>
        <p:grpSpPr>
          <a:xfrm>
            <a:off x="517904" y="775541"/>
            <a:ext cx="4842184" cy="307777"/>
            <a:chOff x="454416" y="1472939"/>
            <a:chExt cx="4842184" cy="3077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B8BD88-6BE0-432C-923A-06ACF259BD86}"/>
                </a:ext>
              </a:extLst>
            </p:cNvPr>
            <p:cNvSpPr txBox="1"/>
            <p:nvPr/>
          </p:nvSpPr>
          <p:spPr>
            <a:xfrm>
              <a:off x="622435" y="1472939"/>
              <a:ext cx="46741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ko-KR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Cross Platform </a:t>
              </a:r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기반의 </a:t>
              </a:r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Mobile Web, App, PC Web </a:t>
              </a:r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</a:t>
              </a:r>
              <a:endPara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8FD61E8-A3AE-4E23-BCF9-867A79E28EE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5C5D7BD-5896-4BC2-AA76-FADCDBB53B98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45F557-6764-473E-BA93-FADE842A8080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A77A12E-9D49-419D-BBC6-A84F0B2FF5A9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31665641-1997-48FB-BCE9-02BB6D907191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ED3F2B4-27A0-43D1-A362-A25E704928D2}"/>
              </a:ext>
            </a:extLst>
          </p:cNvPr>
          <p:cNvGrpSpPr/>
          <p:nvPr/>
        </p:nvGrpSpPr>
        <p:grpSpPr>
          <a:xfrm>
            <a:off x="1492940" y="1924494"/>
            <a:ext cx="2236679" cy="1548000"/>
            <a:chOff x="1970249" y="2026539"/>
            <a:chExt cx="1872000" cy="1548000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7D00E24-3CA3-4250-A8A5-FA91A699ECE7}"/>
                </a:ext>
              </a:extLst>
            </p:cNvPr>
            <p:cNvSpPr/>
            <p:nvPr/>
          </p:nvSpPr>
          <p:spPr>
            <a:xfrm>
              <a:off x="3410249" y="2026539"/>
              <a:ext cx="288000" cy="288000"/>
            </a:xfrm>
            <a:prstGeom prst="rtTriangle">
              <a:avLst/>
            </a:prstGeom>
            <a:solidFill>
              <a:srgbClr val="013976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067115">
                <a:spcBef>
                  <a:spcPts val="300"/>
                </a:spcBef>
                <a:buClr>
                  <a:schemeClr val="bg1"/>
                </a:buClr>
                <a:tabLst>
                  <a:tab pos="180975" algn="l"/>
                  <a:tab pos="7350125" algn="l"/>
                </a:tabLst>
              </a:pPr>
              <a:endParaRPr lang="ko-KR" altLang="en-US" sz="1100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6C7E70-906A-4BC0-83B0-CF079B21E0A2}"/>
                </a:ext>
              </a:extLst>
            </p:cNvPr>
            <p:cNvSpPr/>
            <p:nvPr/>
          </p:nvSpPr>
          <p:spPr>
            <a:xfrm>
              <a:off x="1970249" y="2314539"/>
              <a:ext cx="1872000" cy="12600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139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D4C4743-281C-4AD5-BF88-F459A6627183}"/>
                </a:ext>
              </a:extLst>
            </p:cNvPr>
            <p:cNvSpPr/>
            <p:nvPr/>
          </p:nvSpPr>
          <p:spPr>
            <a:xfrm>
              <a:off x="1970249" y="2026539"/>
              <a:ext cx="1440000" cy="288000"/>
            </a:xfrm>
            <a:prstGeom prst="rect">
              <a:avLst/>
            </a:prstGeom>
            <a:solidFill>
              <a:srgbClr val="2A3A75"/>
            </a:solidFill>
            <a:ln w="12700" cap="flat" cmpd="sng" algn="ctr">
              <a:noFill/>
              <a:prstDash val="solid"/>
            </a:ln>
            <a:effectLst>
              <a:outerShdw blurRad="25400" dist="12700" dir="5400000" rotWithShape="0">
                <a:srgbClr val="000000">
                  <a:alpha val="38000"/>
                </a:srgbClr>
              </a:outerShdw>
            </a:effectLst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  <a:endParaRPr kumimoji="1" lang="ko-KR" altLang="en-US" sz="11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4CA9A4-E606-44BB-B03B-CB047A20A3CE}"/>
                </a:ext>
              </a:extLst>
            </p:cNvPr>
            <p:cNvSpPr/>
            <p:nvPr/>
          </p:nvSpPr>
          <p:spPr>
            <a:xfrm>
              <a:off x="2058405" y="2402900"/>
              <a:ext cx="828000" cy="32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Morpheus</a:t>
              </a:r>
              <a:r>
                <a:rPr kumimoji="1"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G/W</a:t>
              </a:r>
              <a:endParaRPr kumimoji="1"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8B10CDA-0697-4F8E-8C63-B850D374EB6C}"/>
                </a:ext>
              </a:extLst>
            </p:cNvPr>
            <p:cNvSpPr/>
            <p:nvPr/>
          </p:nvSpPr>
          <p:spPr>
            <a:xfrm>
              <a:off x="2926094" y="2402900"/>
              <a:ext cx="828000" cy="32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html</a:t>
              </a:r>
              <a:endParaRPr kumimoji="1"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541915E-516F-4F9F-B012-0F3A5534013B}"/>
                </a:ext>
              </a:extLst>
            </p:cNvPr>
            <p:cNvSpPr/>
            <p:nvPr/>
          </p:nvSpPr>
          <p:spPr>
            <a:xfrm>
              <a:off x="2058405" y="2782539"/>
              <a:ext cx="828000" cy="32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image</a:t>
              </a:r>
              <a:endParaRPr kumimoji="1"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D44382-4DB6-4006-8B8F-5A2F3C6CA1CC}"/>
                </a:ext>
              </a:extLst>
            </p:cNvPr>
            <p:cNvSpPr/>
            <p:nvPr/>
          </p:nvSpPr>
          <p:spPr>
            <a:xfrm>
              <a:off x="2926094" y="2782539"/>
              <a:ext cx="828000" cy="32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css</a:t>
              </a:r>
              <a:endParaRPr kumimoji="1"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D84FCC1-0EE5-4A90-B832-1F4AD333B6D0}"/>
                </a:ext>
              </a:extLst>
            </p:cNvPr>
            <p:cNvSpPr/>
            <p:nvPr/>
          </p:nvSpPr>
          <p:spPr>
            <a:xfrm>
              <a:off x="2058405" y="3162178"/>
              <a:ext cx="828000" cy="32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Js</a:t>
              </a:r>
              <a:endParaRPr kumimoji="1"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B0654F5-BFDC-4B21-AB6B-F21F8E9E8FF0}"/>
                </a:ext>
              </a:extLst>
            </p:cNvPr>
            <p:cNvSpPr/>
            <p:nvPr/>
          </p:nvSpPr>
          <p:spPr>
            <a:xfrm>
              <a:off x="2926094" y="3162178"/>
              <a:ext cx="828000" cy="32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Mcore</a:t>
              </a:r>
              <a:endParaRPr kumimoji="1"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D4ED65-8C76-44AC-BB6A-E88FD9B8009A}"/>
              </a:ext>
            </a:extLst>
          </p:cNvPr>
          <p:cNvGrpSpPr/>
          <p:nvPr/>
        </p:nvGrpSpPr>
        <p:grpSpPr>
          <a:xfrm>
            <a:off x="5535821" y="1924494"/>
            <a:ext cx="1978601" cy="1548000"/>
            <a:chOff x="4556733" y="2026539"/>
            <a:chExt cx="1656000" cy="1548000"/>
          </a:xfrm>
        </p:grpSpPr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id="{2626D261-3517-48D1-ACE9-F1727119755F}"/>
                </a:ext>
              </a:extLst>
            </p:cNvPr>
            <p:cNvSpPr/>
            <p:nvPr/>
          </p:nvSpPr>
          <p:spPr>
            <a:xfrm>
              <a:off x="5924733" y="2026539"/>
              <a:ext cx="288000" cy="288000"/>
            </a:xfrm>
            <a:prstGeom prst="rtTriangle">
              <a:avLst/>
            </a:prstGeom>
            <a:solidFill>
              <a:srgbClr val="013976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067115">
                <a:spcBef>
                  <a:spcPts val="300"/>
                </a:spcBef>
                <a:buClr>
                  <a:schemeClr val="bg1"/>
                </a:buClr>
                <a:tabLst>
                  <a:tab pos="180975" algn="l"/>
                  <a:tab pos="7350125" algn="l"/>
                </a:tabLst>
              </a:pPr>
              <a:endParaRPr lang="ko-KR" altLang="en-US" sz="1100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33C5D8F-2AB6-4F7C-A692-76971F063AED}"/>
                </a:ext>
              </a:extLst>
            </p:cNvPr>
            <p:cNvSpPr/>
            <p:nvPr/>
          </p:nvSpPr>
          <p:spPr>
            <a:xfrm>
              <a:off x="4556733" y="2314539"/>
              <a:ext cx="1656000" cy="12600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139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93E708-B3D3-4DCA-A3AA-D50B3E31B90B}"/>
                </a:ext>
              </a:extLst>
            </p:cNvPr>
            <p:cNvSpPr/>
            <p:nvPr/>
          </p:nvSpPr>
          <p:spPr>
            <a:xfrm>
              <a:off x="4556733" y="2026539"/>
              <a:ext cx="1368000" cy="288000"/>
            </a:xfrm>
            <a:prstGeom prst="rect">
              <a:avLst/>
            </a:prstGeom>
            <a:solidFill>
              <a:srgbClr val="2A3A75"/>
            </a:solidFill>
            <a:ln w="12700" cap="flat" cmpd="sng" algn="ctr">
              <a:noFill/>
              <a:prstDash val="solid"/>
            </a:ln>
            <a:effectLst>
              <a:outerShdw blurRad="25400" dist="12700" dir="5400000" rotWithShape="0">
                <a:srgbClr val="000000">
                  <a:alpha val="38000"/>
                </a:srgbClr>
              </a:outerShdw>
            </a:effectLst>
          </p:spPr>
          <p:txBody>
            <a:bodyPr lIns="36000" tIns="36000" rIns="36000" bIns="3600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Was Server</a:t>
              </a:r>
              <a:endParaRPr kumimoji="1" lang="ko-KR" altLang="en-US" sz="11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A11C961-88E9-4BC4-9F90-F8D31DE59A0D}"/>
                </a:ext>
              </a:extLst>
            </p:cNvPr>
            <p:cNvSpPr/>
            <p:nvPr/>
          </p:nvSpPr>
          <p:spPr>
            <a:xfrm>
              <a:off x="4628733" y="2402900"/>
              <a:ext cx="1512000" cy="32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</a:t>
              </a:r>
              <a:endParaRPr kumimoji="1"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AEC35D2-18E1-4E5F-82E5-B286D9E57FA8}"/>
                </a:ext>
              </a:extLst>
            </p:cNvPr>
            <p:cNvSpPr/>
            <p:nvPr/>
          </p:nvSpPr>
          <p:spPr>
            <a:xfrm>
              <a:off x="4628733" y="2782539"/>
              <a:ext cx="1512000" cy="32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JSP</a:t>
              </a:r>
              <a:endParaRPr kumimoji="1"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E8B2B37-5275-47B1-AD43-4E128191C5ED}"/>
                </a:ext>
              </a:extLst>
            </p:cNvPr>
            <p:cNvSpPr/>
            <p:nvPr/>
          </p:nvSpPr>
          <p:spPr>
            <a:xfrm>
              <a:off x="4628733" y="3162178"/>
              <a:ext cx="1512000" cy="32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kumimoji="1" lang="en-US" altLang="ko-KR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Morpheus admin</a:t>
              </a:r>
              <a:endParaRPr kumimoji="1"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9" name="화살표: 왼쪽/오른쪽 24">
            <a:extLst>
              <a:ext uri="{FF2B5EF4-FFF2-40B4-BE49-F238E27FC236}">
                <a16:creationId xmlns:a16="http://schemas.microsoft.com/office/drawing/2014/main" id="{BC78FDB2-8A3D-4D04-A154-909856185B89}"/>
              </a:ext>
            </a:extLst>
          </p:cNvPr>
          <p:cNvSpPr/>
          <p:nvPr/>
        </p:nvSpPr>
        <p:spPr>
          <a:xfrm>
            <a:off x="4052044" y="2482494"/>
            <a:ext cx="1161352" cy="432000"/>
          </a:xfrm>
          <a:prstGeom prst="leftRightArrow">
            <a:avLst>
              <a:gd name="adj1" fmla="val 45455"/>
              <a:gd name="adj2" fmla="val 50000"/>
            </a:avLst>
          </a:prstGeom>
          <a:gradFill>
            <a:gsLst>
              <a:gs pos="0">
                <a:srgbClr val="013976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Interface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C2DB287-2A27-415F-AFAD-6CBCD59BA5DB}"/>
              </a:ext>
            </a:extLst>
          </p:cNvPr>
          <p:cNvGrpSpPr/>
          <p:nvPr/>
        </p:nvGrpSpPr>
        <p:grpSpPr>
          <a:xfrm>
            <a:off x="9320624" y="2068494"/>
            <a:ext cx="1032313" cy="1260000"/>
            <a:chOff x="5489029" y="3284272"/>
            <a:chExt cx="864000" cy="1260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1AF08B3-C7C5-4D92-9C2D-20AE5845E6E1}"/>
                </a:ext>
              </a:extLst>
            </p:cNvPr>
            <p:cNvSpPr/>
            <p:nvPr/>
          </p:nvSpPr>
          <p:spPr>
            <a:xfrm>
              <a:off x="5489029" y="3284272"/>
              <a:ext cx="864000" cy="5400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139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797BD70-A42A-46C9-B764-310AF3090288}"/>
                </a:ext>
              </a:extLst>
            </p:cNvPr>
            <p:cNvSpPr/>
            <p:nvPr/>
          </p:nvSpPr>
          <p:spPr>
            <a:xfrm>
              <a:off x="5489029" y="4004272"/>
              <a:ext cx="864000" cy="5400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139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3" name="Picture 250" descr="DB통01-1">
              <a:extLst>
                <a:ext uri="{FF2B5EF4-FFF2-40B4-BE49-F238E27FC236}">
                  <a16:creationId xmlns:a16="http://schemas.microsoft.com/office/drawing/2014/main" id="{609393B6-C896-4C61-80FA-BC97F30C2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45475" y="4137929"/>
              <a:ext cx="351109" cy="272686"/>
            </a:xfrm>
            <a:prstGeom prst="rect">
              <a:avLst/>
            </a:prstGeom>
            <a:noFill/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64D2D3-1A06-474F-A0A2-843725C34275}"/>
                </a:ext>
              </a:extLst>
            </p:cNvPr>
            <p:cNvSpPr txBox="1"/>
            <p:nvPr/>
          </p:nvSpPr>
          <p:spPr>
            <a:xfrm>
              <a:off x="5489029" y="4189633"/>
              <a:ext cx="864000" cy="1692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latinLnBrk="0"/>
              <a:r>
                <a:rPr lang="en-US" altLang="ko-KR" sz="1100" dirty="0"/>
                <a:t>DB</a:t>
              </a:r>
              <a:endParaRPr lang="ko-KR" altLang="en-US" sz="1100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8EF0935-8A1B-48DE-BB27-999D2834BD6D}"/>
                </a:ext>
              </a:extLst>
            </p:cNvPr>
            <p:cNvGrpSpPr/>
            <p:nvPr/>
          </p:nvGrpSpPr>
          <p:grpSpPr>
            <a:xfrm>
              <a:off x="5634419" y="3312772"/>
              <a:ext cx="573894" cy="483000"/>
              <a:chOff x="5659133" y="3364333"/>
              <a:chExt cx="573894" cy="483000"/>
            </a:xfrm>
          </p:grpSpPr>
          <p:pic>
            <p:nvPicPr>
              <p:cNvPr id="47" name="Picture 2008" descr="무제-1">
                <a:extLst>
                  <a:ext uri="{FF2B5EF4-FFF2-40B4-BE49-F238E27FC236}">
                    <a16:creationId xmlns:a16="http://schemas.microsoft.com/office/drawing/2014/main" id="{9EFA42AF-59F3-415C-B794-A9124BACE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133" y="3364333"/>
                <a:ext cx="304460" cy="38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2008" descr="무제-1">
                <a:extLst>
                  <a:ext uri="{FF2B5EF4-FFF2-40B4-BE49-F238E27FC236}">
                    <a16:creationId xmlns:a16="http://schemas.microsoft.com/office/drawing/2014/main" id="{41C46FAF-2470-4283-86A5-3AE717CC4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8567" y="3459196"/>
                <a:ext cx="304460" cy="38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721B91-DCAA-41DA-8D71-47160FF9D312}"/>
                </a:ext>
              </a:extLst>
            </p:cNvPr>
            <p:cNvSpPr txBox="1"/>
            <p:nvPr/>
          </p:nvSpPr>
          <p:spPr>
            <a:xfrm>
              <a:off x="5489029" y="3469633"/>
              <a:ext cx="864000" cy="16927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 latinLnBrk="0"/>
              <a:r>
                <a:rPr lang="en-US" altLang="ko-KR" sz="11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Legacy </a:t>
              </a:r>
              <a:endPara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295200F-F9E5-48A9-82F1-970B7227D2D4}"/>
              </a:ext>
            </a:extLst>
          </p:cNvPr>
          <p:cNvGrpSpPr/>
          <p:nvPr/>
        </p:nvGrpSpPr>
        <p:grpSpPr>
          <a:xfrm>
            <a:off x="1492940" y="3579734"/>
            <a:ext cx="8859998" cy="252000"/>
            <a:chOff x="1296174" y="3728298"/>
            <a:chExt cx="7415421" cy="2520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07B95DD-0903-4D15-8FA1-BA8D5EB114CA}"/>
                </a:ext>
              </a:extLst>
            </p:cNvPr>
            <p:cNvSpPr/>
            <p:nvPr/>
          </p:nvSpPr>
          <p:spPr bwMode="auto">
            <a:xfrm>
              <a:off x="2303595" y="3728298"/>
              <a:ext cx="6408000" cy="252000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/>
            <a:lstStyle>
              <a:defPPr>
                <a:defRPr lang="en-US"/>
              </a:defPPr>
              <a:lvl1pPr marL="0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58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18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76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35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94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52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10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270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indent="-9207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Media Query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를 이용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 다양한 해상도의 화면을 반응형으로 제작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  <a:sym typeface="Wingdings 2" pitchFamily="18" charset="2"/>
              </a:endParaRPr>
            </a:p>
          </p:txBody>
        </p:sp>
        <p:sp>
          <p:nvSpPr>
            <p:cNvPr id="51" name="모서리가 둥근 직사각형 268">
              <a:extLst>
                <a:ext uri="{FF2B5EF4-FFF2-40B4-BE49-F238E27FC236}">
                  <a16:creationId xmlns:a16="http://schemas.microsoft.com/office/drawing/2014/main" id="{7E7A534C-732C-417B-A85C-FB88D4C8EB18}"/>
                </a:ext>
              </a:extLst>
            </p:cNvPr>
            <p:cNvSpPr/>
            <p:nvPr/>
          </p:nvSpPr>
          <p:spPr>
            <a:xfrm>
              <a:off x="1296174" y="3728298"/>
              <a:ext cx="936000" cy="25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1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76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35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94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52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1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7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57" algn="ctr" defTabSz="1133886">
                <a:buClr>
                  <a:prstClr val="black">
                    <a:lumMod val="65000"/>
                    <a:lumOff val="35000"/>
                  </a:prstClr>
                </a:buClr>
                <a:buSzPct val="100000"/>
                <a:tabLst>
                  <a:tab pos="2692131" algn="l"/>
                  <a:tab pos="5647760" algn="l"/>
                </a:tabLst>
              </a:pPr>
              <a:r>
                <a:rPr kumimoji="1" lang="en-US" altLang="ko-KR" sz="1100" b="1" spc="-3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 pitchFamily="2" charset="2"/>
                </a:rPr>
                <a:t>css</a:t>
              </a:r>
              <a:endParaRPr kumimoji="1" lang="ko-KR" altLang="en-US" sz="11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 pitchFamily="2" charset="2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542CD74-C7AE-4CE3-9F17-389CDB052CFC}"/>
              </a:ext>
            </a:extLst>
          </p:cNvPr>
          <p:cNvGrpSpPr/>
          <p:nvPr/>
        </p:nvGrpSpPr>
        <p:grpSpPr>
          <a:xfrm>
            <a:off x="1492940" y="3885925"/>
            <a:ext cx="8859998" cy="252000"/>
            <a:chOff x="1296174" y="4152018"/>
            <a:chExt cx="7415421" cy="25200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01A0CAF-5B12-4C58-BC33-F19C9FDD0958}"/>
                </a:ext>
              </a:extLst>
            </p:cNvPr>
            <p:cNvSpPr/>
            <p:nvPr/>
          </p:nvSpPr>
          <p:spPr bwMode="auto">
            <a:xfrm>
              <a:off x="2303595" y="4152018"/>
              <a:ext cx="6408000" cy="252000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/>
            <a:lstStyle>
              <a:defPPr>
                <a:defRPr lang="en-US"/>
              </a:defPPr>
              <a:lvl1pPr marL="0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58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18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76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35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94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52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10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270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indent="-9207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Morpheus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client core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인터페이스로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APP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배포 시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Native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API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가 동작하는 엔진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  <a:sym typeface="Wingdings 2" pitchFamily="18" charset="2"/>
              </a:endParaRPr>
            </a:p>
          </p:txBody>
        </p:sp>
        <p:sp>
          <p:nvSpPr>
            <p:cNvPr id="59" name="모서리가 둥근 직사각형 268">
              <a:extLst>
                <a:ext uri="{FF2B5EF4-FFF2-40B4-BE49-F238E27FC236}">
                  <a16:creationId xmlns:a16="http://schemas.microsoft.com/office/drawing/2014/main" id="{861FD48C-226E-4AA6-80B7-537DDEC4B974}"/>
                </a:ext>
              </a:extLst>
            </p:cNvPr>
            <p:cNvSpPr/>
            <p:nvPr/>
          </p:nvSpPr>
          <p:spPr>
            <a:xfrm>
              <a:off x="1296174" y="4152018"/>
              <a:ext cx="936000" cy="25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1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76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35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94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52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1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7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57" algn="ctr" defTabSz="1133886">
                <a:buClr>
                  <a:prstClr val="black">
                    <a:lumMod val="65000"/>
                    <a:lumOff val="35000"/>
                  </a:prstClr>
                </a:buClr>
                <a:buSzPct val="100000"/>
                <a:tabLst>
                  <a:tab pos="2692131" algn="l"/>
                  <a:tab pos="5647760" algn="l"/>
                </a:tabLst>
              </a:pPr>
              <a:r>
                <a:rPr kumimoji="1" lang="en-US" altLang="ko-KR" sz="1100" b="1" spc="-3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 pitchFamily="2" charset="2"/>
                </a:rPr>
                <a:t>Mcore</a:t>
              </a:r>
              <a:endParaRPr kumimoji="1" lang="ko-KR" altLang="en-US" sz="11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 pitchFamily="2" charset="2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EDC1C89-DADA-4FEE-8919-2DE468F0F445}"/>
              </a:ext>
            </a:extLst>
          </p:cNvPr>
          <p:cNvGrpSpPr/>
          <p:nvPr/>
        </p:nvGrpSpPr>
        <p:grpSpPr>
          <a:xfrm>
            <a:off x="1492940" y="4192117"/>
            <a:ext cx="8859998" cy="252000"/>
            <a:chOff x="1296174" y="4559203"/>
            <a:chExt cx="7415421" cy="25200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34C46AB-F750-482E-8B98-4B972163D04F}"/>
                </a:ext>
              </a:extLst>
            </p:cNvPr>
            <p:cNvSpPr/>
            <p:nvPr/>
          </p:nvSpPr>
          <p:spPr bwMode="auto">
            <a:xfrm>
              <a:off x="2303595" y="4559203"/>
              <a:ext cx="6408000" cy="252000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ctr"/>
            <a:lstStyle>
              <a:defPPr>
                <a:defRPr lang="en-US"/>
              </a:defPPr>
              <a:lvl1pPr marL="0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58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18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76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35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94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52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10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270" algn="l" defTabSz="45715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indent="-92075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user-agent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로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Cross OS / Device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를 구분하여 서비스 인터페이스를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 one-source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  <a:sym typeface="Wingdings 2" pitchFamily="18" charset="2"/>
                </a:rPr>
                <a:t>로 지원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  <a:sym typeface="Wingdings 2" pitchFamily="18" charset="2"/>
              </a:endParaRPr>
            </a:p>
          </p:txBody>
        </p:sp>
        <p:sp>
          <p:nvSpPr>
            <p:cNvPr id="63" name="모서리가 둥근 직사각형 268">
              <a:extLst>
                <a:ext uri="{FF2B5EF4-FFF2-40B4-BE49-F238E27FC236}">
                  <a16:creationId xmlns:a16="http://schemas.microsoft.com/office/drawing/2014/main" id="{DC29007A-F88B-4E8C-BABF-86F4D7528669}"/>
                </a:ext>
              </a:extLst>
            </p:cNvPr>
            <p:cNvSpPr/>
            <p:nvPr/>
          </p:nvSpPr>
          <p:spPr>
            <a:xfrm>
              <a:off x="1296174" y="4559203"/>
              <a:ext cx="936000" cy="25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1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76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35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94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52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1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7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57" algn="ctr" defTabSz="1133886">
                <a:buClr>
                  <a:prstClr val="black">
                    <a:lumMod val="65000"/>
                    <a:lumOff val="35000"/>
                  </a:prstClr>
                </a:buClr>
                <a:buSzPct val="100000"/>
                <a:tabLst>
                  <a:tab pos="2692131" algn="l"/>
                  <a:tab pos="5647760" algn="l"/>
                </a:tabLst>
              </a:pPr>
              <a:r>
                <a:rPr kumimoji="1" lang="en-US" altLang="ko-KR" sz="1100" b="1" spc="-3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 pitchFamily="2" charset="2"/>
                </a:rPr>
                <a:t>JSP</a:t>
              </a:r>
              <a:endParaRPr kumimoji="1" lang="ko-KR" altLang="en-US" sz="1100" b="1" spc="-3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 pitchFamily="2" charset="2"/>
              </a:endParaRPr>
            </a:p>
          </p:txBody>
        </p:sp>
      </p:grpSp>
      <p:sp>
        <p:nvSpPr>
          <p:cNvPr id="65" name="화살표: 왼쪽/오른쪽 40">
            <a:extLst>
              <a:ext uri="{FF2B5EF4-FFF2-40B4-BE49-F238E27FC236}">
                <a16:creationId xmlns:a16="http://schemas.microsoft.com/office/drawing/2014/main" id="{3C2A88FE-7B2B-4B2B-B353-78ECF6EDCA4E}"/>
              </a:ext>
            </a:extLst>
          </p:cNvPr>
          <p:cNvSpPr/>
          <p:nvPr/>
        </p:nvSpPr>
        <p:spPr>
          <a:xfrm>
            <a:off x="7836846" y="2482494"/>
            <a:ext cx="1161352" cy="432000"/>
          </a:xfrm>
          <a:prstGeom prst="leftRightArrow">
            <a:avLst>
              <a:gd name="adj1" fmla="val 45455"/>
              <a:gd name="adj2" fmla="val 50000"/>
            </a:avLst>
          </a:prstGeom>
          <a:gradFill>
            <a:gsLst>
              <a:gs pos="0">
                <a:srgbClr val="013976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Interface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1AA7302-752A-43DB-80C9-37D0E6D55DF9}"/>
              </a:ext>
            </a:extLst>
          </p:cNvPr>
          <p:cNvGrpSpPr/>
          <p:nvPr/>
        </p:nvGrpSpPr>
        <p:grpSpPr>
          <a:xfrm>
            <a:off x="1492940" y="4551761"/>
            <a:ext cx="1075326" cy="1766639"/>
            <a:chOff x="781335" y="4653806"/>
            <a:chExt cx="900000" cy="1766639"/>
          </a:xfrm>
        </p:grpSpPr>
        <p:pic>
          <p:nvPicPr>
            <p:cNvPr id="68" name="Picture 4" descr="모바일 전화 스마트 폰 휴대 - Pixabay의 무료 이미지">
              <a:extLst>
                <a:ext uri="{FF2B5EF4-FFF2-40B4-BE49-F238E27FC236}">
                  <a16:creationId xmlns:a16="http://schemas.microsoft.com/office/drawing/2014/main" id="{6C56B0A6-9D1C-4D25-A880-18B3D89CD9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3" t="5231" r="27193" b="5231"/>
            <a:stretch/>
          </p:blipFill>
          <p:spPr bwMode="auto">
            <a:xfrm>
              <a:off x="781335" y="4653806"/>
              <a:ext cx="900000" cy="1766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9A84D2A-B72E-4380-A858-202991389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2530"/>
            <a:stretch/>
          </p:blipFill>
          <p:spPr>
            <a:xfrm>
              <a:off x="817335" y="4812866"/>
              <a:ext cx="828000" cy="1388274"/>
            </a:xfrm>
            <a:prstGeom prst="rect">
              <a:avLst/>
            </a:prstGeom>
          </p:spPr>
        </p:pic>
        <p:sp>
          <p:nvSpPr>
            <p:cNvPr id="70" name="모서리가 둥근 직사각형 268">
              <a:extLst>
                <a:ext uri="{FF2B5EF4-FFF2-40B4-BE49-F238E27FC236}">
                  <a16:creationId xmlns:a16="http://schemas.microsoft.com/office/drawing/2014/main" id="{A4702D02-AA25-4838-B11A-50A0A7647BA6}"/>
                </a:ext>
              </a:extLst>
            </p:cNvPr>
            <p:cNvSpPr/>
            <p:nvPr/>
          </p:nvSpPr>
          <p:spPr>
            <a:xfrm>
              <a:off x="781335" y="5258795"/>
              <a:ext cx="900000" cy="46166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1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76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35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94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52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1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7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57" defTabSz="1133886">
                <a:buClr>
                  <a:prstClr val="black">
                    <a:lumMod val="65000"/>
                    <a:lumOff val="35000"/>
                  </a:prstClr>
                </a:buClr>
                <a:buSzPct val="100000"/>
                <a:tabLst>
                  <a:tab pos="2692131" algn="l"/>
                  <a:tab pos="5647760" algn="l"/>
                </a:tabLst>
              </a:pPr>
              <a:r>
                <a:rPr kumimoji="1"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 pitchFamily="2" charset="2"/>
                </a:rPr>
                <a:t>Morpheus App.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84EA29-42FA-4559-9DD0-2DED11ED6C36}"/>
              </a:ext>
            </a:extLst>
          </p:cNvPr>
          <p:cNvGrpSpPr/>
          <p:nvPr/>
        </p:nvGrpSpPr>
        <p:grpSpPr>
          <a:xfrm>
            <a:off x="3052666" y="4551761"/>
            <a:ext cx="1075326" cy="1766639"/>
            <a:chOff x="2276515" y="4653806"/>
            <a:chExt cx="900000" cy="1766639"/>
          </a:xfrm>
        </p:grpSpPr>
        <p:pic>
          <p:nvPicPr>
            <p:cNvPr id="72" name="Picture 4" descr="모바일 전화 스마트 폰 휴대 - Pixabay의 무료 이미지">
              <a:extLst>
                <a:ext uri="{FF2B5EF4-FFF2-40B4-BE49-F238E27FC236}">
                  <a16:creationId xmlns:a16="http://schemas.microsoft.com/office/drawing/2014/main" id="{07CD7304-E96F-4E61-8895-9DD6FEAE5A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3" t="5231" r="27193" b="5231"/>
            <a:stretch/>
          </p:blipFill>
          <p:spPr bwMode="auto">
            <a:xfrm>
              <a:off x="2276515" y="4653806"/>
              <a:ext cx="900000" cy="1766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E2CD480-8B02-40A5-AF0D-F6123F90B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2530"/>
            <a:stretch/>
          </p:blipFill>
          <p:spPr>
            <a:xfrm>
              <a:off x="2312515" y="4812866"/>
              <a:ext cx="828000" cy="1388274"/>
            </a:xfrm>
            <a:prstGeom prst="rect">
              <a:avLst/>
            </a:prstGeom>
          </p:spPr>
        </p:pic>
        <p:sp>
          <p:nvSpPr>
            <p:cNvPr id="82" name="모서리가 둥근 직사각형 268">
              <a:extLst>
                <a:ext uri="{FF2B5EF4-FFF2-40B4-BE49-F238E27FC236}">
                  <a16:creationId xmlns:a16="http://schemas.microsoft.com/office/drawing/2014/main" id="{7E0CE32F-28A8-4A49-8FDE-E9D136E27656}"/>
                </a:ext>
              </a:extLst>
            </p:cNvPr>
            <p:cNvSpPr/>
            <p:nvPr/>
          </p:nvSpPr>
          <p:spPr>
            <a:xfrm>
              <a:off x="2276515" y="5258795"/>
              <a:ext cx="900000" cy="46166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18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76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35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94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52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1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70" algn="l" defTabSz="45715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80957" defTabSz="1133886">
                <a:buClr>
                  <a:prstClr val="black">
                    <a:lumMod val="65000"/>
                    <a:lumOff val="35000"/>
                  </a:prstClr>
                </a:buClr>
                <a:buSzPct val="100000"/>
                <a:tabLst>
                  <a:tab pos="2692131" algn="l"/>
                  <a:tab pos="5647760" algn="l"/>
                </a:tabLst>
              </a:pPr>
              <a:r>
                <a:rPr kumimoji="1"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Monotype Sorts" pitchFamily="2" charset="2"/>
                </a:rPr>
                <a:t>Morpheus Web.</a:t>
              </a:r>
            </a:p>
          </p:txBody>
        </p: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FEF63BFE-B0FE-4353-86AD-355D033DB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423" y="4732203"/>
            <a:ext cx="2037010" cy="1009503"/>
          </a:xfrm>
          <a:prstGeom prst="rect">
            <a:avLst/>
          </a:prstGeom>
        </p:spPr>
      </p:pic>
      <p:sp>
        <p:nvSpPr>
          <p:cNvPr id="84" name="모서리가 둥근 직사각형 268">
            <a:extLst>
              <a:ext uri="{FF2B5EF4-FFF2-40B4-BE49-F238E27FC236}">
                <a16:creationId xmlns:a16="http://schemas.microsoft.com/office/drawing/2014/main" id="{B45FCC59-9170-4584-8890-3045BEBE3D67}"/>
              </a:ext>
            </a:extLst>
          </p:cNvPr>
          <p:cNvSpPr/>
          <p:nvPr/>
        </p:nvSpPr>
        <p:spPr>
          <a:xfrm>
            <a:off x="4653095" y="5204542"/>
            <a:ext cx="2193666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15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8" algn="l" defTabSz="45715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18" algn="l" defTabSz="45715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76" algn="l" defTabSz="45715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35" algn="l" defTabSz="45715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94" algn="l" defTabSz="45715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52" algn="l" defTabSz="45715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10" algn="l" defTabSz="45715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70" algn="l" defTabSz="45715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0957" algn="ctr" defTabSz="1133886">
              <a:buClr>
                <a:prstClr val="black">
                  <a:lumMod val="65000"/>
                  <a:lumOff val="35000"/>
                </a:prstClr>
              </a:buClr>
              <a:buSzPct val="100000"/>
              <a:tabLst>
                <a:tab pos="2692131" algn="l"/>
                <a:tab pos="5647760" algn="l"/>
              </a:tabLst>
            </a:pPr>
            <a:r>
              <a:rPr kumimoji="1"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onotype Sorts" pitchFamily="2" charset="2"/>
              </a:rPr>
              <a:t>PC Web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9A279F2-4994-4599-8973-EB906A4A9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2393" y="4657105"/>
            <a:ext cx="2275070" cy="1555950"/>
          </a:xfrm>
          <a:prstGeom prst="rect">
            <a:avLst/>
          </a:prstGeom>
        </p:spPr>
      </p:pic>
      <p:sp>
        <p:nvSpPr>
          <p:cNvPr id="86" name="오른쪽 화살표 150">
            <a:extLst>
              <a:ext uri="{FF2B5EF4-FFF2-40B4-BE49-F238E27FC236}">
                <a16:creationId xmlns:a16="http://schemas.microsoft.com/office/drawing/2014/main" id="{711139EE-94DD-42CD-AD15-EE91C05E4795}"/>
              </a:ext>
            </a:extLst>
          </p:cNvPr>
          <p:cNvSpPr/>
          <p:nvPr/>
        </p:nvSpPr>
        <p:spPr>
          <a:xfrm>
            <a:off x="7001568" y="5129080"/>
            <a:ext cx="731222" cy="612000"/>
          </a:xfrm>
          <a:prstGeom prst="rightArrow">
            <a:avLst>
              <a:gd name="adj1" fmla="val 55825"/>
              <a:gd name="adj2" fmla="val 40143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1E03F2F-8EFD-4A8E-9A17-0E201B4574E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5877" y="4890252"/>
            <a:ext cx="2761266" cy="518431"/>
          </a:xfrm>
          <a:prstGeom prst="rect">
            <a:avLst/>
          </a:prstGeom>
        </p:spPr>
      </p:pic>
      <p:sp>
        <p:nvSpPr>
          <p:cNvPr id="88" name="사각형: 둥근 모서리 69">
            <a:extLst>
              <a:ext uri="{FF2B5EF4-FFF2-40B4-BE49-F238E27FC236}">
                <a16:creationId xmlns:a16="http://schemas.microsoft.com/office/drawing/2014/main" id="{432F4FB1-E6BC-4881-BA1E-F42AD74AB15A}"/>
              </a:ext>
            </a:extLst>
          </p:cNvPr>
          <p:cNvSpPr/>
          <p:nvPr/>
        </p:nvSpPr>
        <p:spPr>
          <a:xfrm>
            <a:off x="8013521" y="5678131"/>
            <a:ext cx="3225979" cy="360000"/>
          </a:xfrm>
          <a:prstGeom prst="roundRect">
            <a:avLst>
              <a:gd name="adj" fmla="val 11682"/>
            </a:avLst>
          </a:prstGeom>
          <a:solidFill>
            <a:srgbClr val="404040"/>
          </a:solidFill>
          <a:ln>
            <a:noFill/>
          </a:ln>
          <a:effectLst>
            <a:outerShdw blurRad="38100" dist="25400" dir="2700000" algn="ctr" rotWithShape="0">
              <a:srgbClr val="CACACA"/>
            </a:outerShdw>
          </a:effectLst>
          <a:extLst>
            <a:ext uri="{91240B29-F687-4F45-9708-019B960494DF}">
              <a14:hiddenLine xmlns:a14="http://schemas.microsoft.com/office/drawing/2010/main" w="6350" algn="ctr">
                <a:solidFill>
                  <a:srgbClr val="B8B8B8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Cross Browsing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68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103494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5.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기대효과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613026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37349" y="1084133"/>
            <a:ext cx="9279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국내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400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여 기업의 레퍼런스의 경험과 노하우가 담긴 국내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No.1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모바일 어플리케이션 개발플랫폼으로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개발 생산성을 향상 시키고 개발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및 운영 프로세스의 혁신을 기대할 수 있습니다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789264"/>
            <a:ext cx="2907872" cy="307777"/>
            <a:chOff x="454416" y="1472939"/>
            <a:chExt cx="2907872" cy="30777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273985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어플리케이션 개발 및 운영 효율성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1C5D4E9-1E63-441F-9EB0-168CB46F1E7E}"/>
              </a:ext>
            </a:extLst>
          </p:cNvPr>
          <p:cNvSpPr/>
          <p:nvPr/>
        </p:nvSpPr>
        <p:spPr>
          <a:xfrm>
            <a:off x="1040206" y="5521308"/>
            <a:ext cx="3799381" cy="872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pc="-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068343" y="5551292"/>
            <a:ext cx="883640" cy="26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Pain Point</a:t>
            </a:r>
            <a:endParaRPr lang="ko-KR" altLang="en-US" sz="12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620411" y="5761761"/>
            <a:ext cx="2933816" cy="555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1Source * OS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 인력투입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(100%)</a:t>
            </a:r>
            <a:b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운영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개발인력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Full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투입 리스크</a:t>
            </a:r>
            <a:endParaRPr lang="ko-KR" altLang="en-US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91C5D4E9-1E63-441F-9EB0-168CB46F1E7E}"/>
              </a:ext>
            </a:extLst>
          </p:cNvPr>
          <p:cNvSpPr/>
          <p:nvPr/>
        </p:nvSpPr>
        <p:spPr>
          <a:xfrm>
            <a:off x="7109824" y="5521308"/>
            <a:ext cx="4044165" cy="872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pc="-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0018848" y="5521779"/>
            <a:ext cx="1192762" cy="268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Winning Point</a:t>
            </a:r>
            <a:endParaRPr lang="ko-KR" altLang="en-US" sz="12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176028" y="5542626"/>
            <a:ext cx="3292889" cy="788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인력투입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MM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운영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소스 대응력 및 관리 효율 향상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: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단말 및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OS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변동송에 대한 신속 대응</a:t>
            </a:r>
            <a:endParaRPr lang="ko-KR" altLang="en-US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자유형 81">
            <a:extLst>
              <a:ext uri="{FF2B5EF4-FFF2-40B4-BE49-F238E27FC236}">
                <a16:creationId xmlns:a16="http://schemas.microsoft.com/office/drawing/2014/main" id="{410DF661-F696-46C2-A80D-A917FA6DADC7}"/>
              </a:ext>
            </a:extLst>
          </p:cNvPr>
          <p:cNvSpPr/>
          <p:nvPr/>
        </p:nvSpPr>
        <p:spPr>
          <a:xfrm flipH="1">
            <a:off x="6464301" y="3122881"/>
            <a:ext cx="3145851" cy="2916730"/>
          </a:xfrm>
          <a:custGeom>
            <a:avLst/>
            <a:gdLst>
              <a:gd name="connsiteX0" fmla="*/ 2824681 w 2824681"/>
              <a:gd name="connsiteY0" fmla="*/ 0 h 3313568"/>
              <a:gd name="connsiteX1" fmla="*/ 0 w 2824681"/>
              <a:gd name="connsiteY1" fmla="*/ 0 h 3313568"/>
              <a:gd name="connsiteX2" fmla="*/ 0 w 2824681"/>
              <a:gd name="connsiteY2" fmla="*/ 1783533 h 3313568"/>
              <a:gd name="connsiteX3" fmla="*/ 2670772 w 2824681"/>
              <a:gd name="connsiteY3" fmla="*/ 1783533 h 3313568"/>
              <a:gd name="connsiteX4" fmla="*/ 2670772 w 2824681"/>
              <a:gd name="connsiteY4" fmla="*/ 3313568 h 3313568"/>
              <a:gd name="connsiteX5" fmla="*/ 2299580 w 2824681"/>
              <a:gd name="connsiteY5" fmla="*/ 3313568 h 331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4681" h="3313568">
                <a:moveTo>
                  <a:pt x="2824681" y="0"/>
                </a:moveTo>
                <a:lnTo>
                  <a:pt x="0" y="0"/>
                </a:lnTo>
                <a:lnTo>
                  <a:pt x="0" y="1783533"/>
                </a:lnTo>
                <a:lnTo>
                  <a:pt x="2670772" y="1783533"/>
                </a:lnTo>
                <a:lnTo>
                  <a:pt x="2670772" y="3313568"/>
                </a:lnTo>
                <a:lnTo>
                  <a:pt x="2299580" y="3313568"/>
                </a:lnTo>
              </a:path>
            </a:pathLst>
          </a:custGeom>
          <a:ln w="127000">
            <a:solidFill>
              <a:srgbClr val="2A3A75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52" name="자유형 81">
            <a:extLst>
              <a:ext uri="{FF2B5EF4-FFF2-40B4-BE49-F238E27FC236}">
                <a16:creationId xmlns:a16="http://schemas.microsoft.com/office/drawing/2014/main" id="{2C981624-3AD6-4C02-ADA2-3E2EA0D21D1D}"/>
              </a:ext>
            </a:extLst>
          </p:cNvPr>
          <p:cNvSpPr/>
          <p:nvPr/>
        </p:nvSpPr>
        <p:spPr>
          <a:xfrm>
            <a:off x="2298661" y="3119263"/>
            <a:ext cx="3145851" cy="2916730"/>
          </a:xfrm>
          <a:custGeom>
            <a:avLst/>
            <a:gdLst>
              <a:gd name="connsiteX0" fmla="*/ 2824681 w 2824681"/>
              <a:gd name="connsiteY0" fmla="*/ 0 h 3313568"/>
              <a:gd name="connsiteX1" fmla="*/ 0 w 2824681"/>
              <a:gd name="connsiteY1" fmla="*/ 0 h 3313568"/>
              <a:gd name="connsiteX2" fmla="*/ 0 w 2824681"/>
              <a:gd name="connsiteY2" fmla="*/ 1783533 h 3313568"/>
              <a:gd name="connsiteX3" fmla="*/ 2670772 w 2824681"/>
              <a:gd name="connsiteY3" fmla="*/ 1783533 h 3313568"/>
              <a:gd name="connsiteX4" fmla="*/ 2670772 w 2824681"/>
              <a:gd name="connsiteY4" fmla="*/ 3313568 h 3313568"/>
              <a:gd name="connsiteX5" fmla="*/ 2299580 w 2824681"/>
              <a:gd name="connsiteY5" fmla="*/ 3313568 h 331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4681" h="3313568">
                <a:moveTo>
                  <a:pt x="2824681" y="0"/>
                </a:moveTo>
                <a:lnTo>
                  <a:pt x="0" y="0"/>
                </a:lnTo>
                <a:lnTo>
                  <a:pt x="0" y="1783533"/>
                </a:lnTo>
                <a:lnTo>
                  <a:pt x="2670772" y="1783533"/>
                </a:lnTo>
                <a:lnTo>
                  <a:pt x="2670772" y="3313568"/>
                </a:lnTo>
                <a:lnTo>
                  <a:pt x="2299580" y="3313568"/>
                </a:lnTo>
              </a:path>
            </a:pathLst>
          </a:custGeom>
          <a:ln w="127000">
            <a:solidFill>
              <a:schemeClr val="bg1">
                <a:lumMod val="85000"/>
              </a:schemeClr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1145572" y="3899792"/>
            <a:ext cx="9913363" cy="1394428"/>
            <a:chOff x="1024708" y="3839660"/>
            <a:chExt cx="10134402" cy="1457749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1C5D4E9-1E63-441F-9EB0-168CB46F1E7E}"/>
                </a:ext>
              </a:extLst>
            </p:cNvPr>
            <p:cNvSpPr/>
            <p:nvPr/>
          </p:nvSpPr>
          <p:spPr>
            <a:xfrm>
              <a:off x="2707916" y="3844426"/>
              <a:ext cx="2902254" cy="11999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9" name="그룹 158"/>
            <p:cNvGrpSpPr/>
            <p:nvPr/>
          </p:nvGrpSpPr>
          <p:grpSpPr>
            <a:xfrm>
              <a:off x="3029012" y="3990805"/>
              <a:ext cx="2131807" cy="1007409"/>
              <a:chOff x="9861824" y="2481291"/>
              <a:chExt cx="2131807" cy="1037801"/>
            </a:xfrm>
          </p:grpSpPr>
          <p:pic>
            <p:nvPicPr>
              <p:cNvPr id="264" name="Picture 4" descr="Android vs. iPhone Users: The Difference Between Behavior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02569" y="2481291"/>
                <a:ext cx="1612235" cy="8061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5" name="TextBox 264"/>
              <p:cNvSpPr txBox="1"/>
              <p:nvPr/>
            </p:nvSpPr>
            <p:spPr>
              <a:xfrm>
                <a:off x="9861824" y="3272871"/>
                <a:ext cx="3866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iOS</a:t>
                </a:r>
                <a:endPara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11331270" y="3262932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Android</a:t>
                </a:r>
                <a:endPara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FD366472-3835-407D-8C67-1B9EAD8081C3}"/>
                </a:ext>
              </a:extLst>
            </p:cNvPr>
            <p:cNvSpPr/>
            <p:nvPr/>
          </p:nvSpPr>
          <p:spPr>
            <a:xfrm>
              <a:off x="2696791" y="5036552"/>
              <a:ext cx="2931242" cy="2608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실행 어플리케이션 개발</a:t>
              </a:r>
              <a:endPara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63" name="Picture 2" descr="D:\모스트비주얼\pds\아이콘 작업\아이폰.png">
              <a:extLst>
                <a:ext uri="{FF2B5EF4-FFF2-40B4-BE49-F238E27FC236}">
                  <a16:creationId xmlns:a16="http://schemas.microsoft.com/office/drawing/2014/main" id="{EC0D0A8A-3227-4F41-B262-402D726B6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/>
            </a:blip>
            <a:srcRect/>
            <a:stretch>
              <a:fillRect/>
            </a:stretch>
          </p:blipFill>
          <p:spPr bwMode="auto">
            <a:xfrm>
              <a:off x="2971030" y="4102821"/>
              <a:ext cx="358633" cy="61804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  <p:pic>
          <p:nvPicPr>
            <p:cNvPr id="164" name="Picture 2" descr="D:\모스트비주얼\pds\아이콘 작업\아이폰.png">
              <a:extLst>
                <a:ext uri="{FF2B5EF4-FFF2-40B4-BE49-F238E27FC236}">
                  <a16:creationId xmlns:a16="http://schemas.microsoft.com/office/drawing/2014/main" id="{EC0D0A8A-3227-4F41-B262-402D726B6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/>
            </a:blip>
            <a:srcRect/>
            <a:stretch>
              <a:fillRect/>
            </a:stretch>
          </p:blipFill>
          <p:spPr bwMode="auto">
            <a:xfrm>
              <a:off x="4839587" y="4073877"/>
              <a:ext cx="358633" cy="61804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1C5D4E9-1E63-441F-9EB0-168CB46F1E7E}"/>
                </a:ext>
              </a:extLst>
            </p:cNvPr>
            <p:cNvSpPr/>
            <p:nvPr/>
          </p:nvSpPr>
          <p:spPr>
            <a:xfrm>
              <a:off x="1024708" y="3853303"/>
              <a:ext cx="1511050" cy="119106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43437293-ED25-44F4-A3B5-29EF8D1F6BE1}"/>
                </a:ext>
              </a:extLst>
            </p:cNvPr>
            <p:cNvGrpSpPr/>
            <p:nvPr/>
          </p:nvGrpSpPr>
          <p:grpSpPr>
            <a:xfrm>
              <a:off x="1160079" y="3944306"/>
              <a:ext cx="334612" cy="324813"/>
              <a:chOff x="633483" y="3915690"/>
              <a:chExt cx="468000" cy="468000"/>
            </a:xfrm>
          </p:grpSpPr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id="{1CAFDA0B-6FDA-44F7-B32D-E2DC05ABA021}"/>
                  </a:ext>
                </a:extLst>
              </p:cNvPr>
              <p:cNvSpPr/>
              <p:nvPr/>
            </p:nvSpPr>
            <p:spPr>
              <a:xfrm>
                <a:off x="633483" y="3915690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 defTabSz="957717" latinLnBrk="0"/>
                <a:endParaRPr lang="ko-KR" altLang="en-US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775C36D8-5047-4016-8045-9F0D976EEE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95" t="16483" r="13195" b="16483"/>
              <a:stretch/>
            </p:blipFill>
            <p:spPr>
              <a:xfrm>
                <a:off x="716787" y="3965214"/>
                <a:ext cx="301393" cy="368953"/>
              </a:xfrm>
              <a:prstGeom prst="rect">
                <a:avLst/>
              </a:prstGeom>
            </p:spPr>
          </p:pic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F11926E-67A1-41B7-B095-0FECA524033F}"/>
                </a:ext>
              </a:extLst>
            </p:cNvPr>
            <p:cNvGrpSpPr/>
            <p:nvPr/>
          </p:nvGrpSpPr>
          <p:grpSpPr>
            <a:xfrm>
              <a:off x="1571625" y="3958351"/>
              <a:ext cx="334612" cy="324813"/>
              <a:chOff x="1204403" y="3915690"/>
              <a:chExt cx="468000" cy="468000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4ED77948-683E-4B66-BB0F-979072F0FE58}"/>
                  </a:ext>
                </a:extLst>
              </p:cNvPr>
              <p:cNvSpPr/>
              <p:nvPr/>
            </p:nvSpPr>
            <p:spPr>
              <a:xfrm>
                <a:off x="1204403" y="3915690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 defTabSz="957717" latinLnBrk="0"/>
                <a:endParaRPr lang="ko-KR" altLang="en-US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61" name="그림 260">
                <a:extLst>
                  <a:ext uri="{FF2B5EF4-FFF2-40B4-BE49-F238E27FC236}">
                    <a16:creationId xmlns:a16="http://schemas.microsoft.com/office/drawing/2014/main" id="{89C7E002-F197-4BE0-AE64-F19863A76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lum bright="-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3151" y="3965215"/>
                <a:ext cx="350505" cy="320534"/>
              </a:xfrm>
              <a:prstGeom prst="rect">
                <a:avLst/>
              </a:prstGeom>
            </p:spPr>
          </p:pic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C329F4D5-7E92-4B8F-84D8-4F25C56129BB}"/>
                </a:ext>
              </a:extLst>
            </p:cNvPr>
            <p:cNvGrpSpPr/>
            <p:nvPr/>
          </p:nvGrpSpPr>
          <p:grpSpPr>
            <a:xfrm>
              <a:off x="2012625" y="3956811"/>
              <a:ext cx="334612" cy="324813"/>
              <a:chOff x="1818436" y="3915690"/>
              <a:chExt cx="468000" cy="468000"/>
            </a:xfrm>
          </p:grpSpPr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id="{CF9987BA-4D5A-4C02-9F8A-9671AC61E1B8}"/>
                  </a:ext>
                </a:extLst>
              </p:cNvPr>
              <p:cNvSpPr/>
              <p:nvPr/>
            </p:nvSpPr>
            <p:spPr>
              <a:xfrm>
                <a:off x="1818436" y="3915690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 defTabSz="957717" latinLnBrk="0"/>
                <a:endParaRPr lang="ko-KR" altLang="en-US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59" name="그림 258">
                <a:extLst>
                  <a:ext uri="{FF2B5EF4-FFF2-40B4-BE49-F238E27FC236}">
                    <a16:creationId xmlns:a16="http://schemas.microsoft.com/office/drawing/2014/main" id="{8A8E961D-8F92-4605-B078-9BDA5B9B1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960" y="3965214"/>
                <a:ext cx="368953" cy="368953"/>
              </a:xfrm>
              <a:prstGeom prst="rect">
                <a:avLst/>
              </a:prstGeom>
            </p:spPr>
          </p:pic>
        </p:grpSp>
        <p:sp>
          <p:nvSpPr>
            <p:cNvPr id="169" name="TextBox 168"/>
            <p:cNvSpPr txBox="1"/>
            <p:nvPr/>
          </p:nvSpPr>
          <p:spPr>
            <a:xfrm>
              <a:off x="1117819" y="4340379"/>
              <a:ext cx="1245213" cy="627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OS &amp; Version,  </a:t>
              </a:r>
              <a:b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단말기 버전별</a:t>
              </a:r>
              <a:endPara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다양한 소스</a:t>
              </a:r>
              <a:endPara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D366472-3835-407D-8C67-1B9EAD8081C3}"/>
                </a:ext>
              </a:extLst>
            </p:cNvPr>
            <p:cNvSpPr/>
            <p:nvPr/>
          </p:nvSpPr>
          <p:spPr>
            <a:xfrm>
              <a:off x="1030681" y="5036552"/>
              <a:ext cx="1516202" cy="2608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다수개 버전관리</a:t>
              </a:r>
              <a:endParaRPr lang="ko-KR" altLang="en-US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1" name="그룹 170"/>
            <p:cNvGrpSpPr/>
            <p:nvPr/>
          </p:nvGrpSpPr>
          <p:grpSpPr>
            <a:xfrm>
              <a:off x="8309979" y="3839660"/>
              <a:ext cx="2849131" cy="1457749"/>
              <a:chOff x="5537444" y="4086526"/>
              <a:chExt cx="1908000" cy="1005673"/>
            </a:xfrm>
          </p:grpSpPr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8B967234-3EDB-469D-ACFC-6A67E74165E1}"/>
                  </a:ext>
                </a:extLst>
              </p:cNvPr>
              <p:cNvSpPr/>
              <p:nvPr/>
            </p:nvSpPr>
            <p:spPr>
              <a:xfrm>
                <a:off x="5537444" y="4912199"/>
                <a:ext cx="1908000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ko-KR" altLang="en-US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통합 소스 개발</a:t>
                </a: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B0B506C2-6E13-4AA8-AAD3-BF853C996A72}"/>
                  </a:ext>
                </a:extLst>
              </p:cNvPr>
              <p:cNvSpPr/>
              <p:nvPr/>
            </p:nvSpPr>
            <p:spPr>
              <a:xfrm>
                <a:off x="5537444" y="4086526"/>
                <a:ext cx="1908000" cy="828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spc="-5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8A771D93-9744-4FB0-9040-BE62E969AE38}"/>
                  </a:ext>
                </a:extLst>
              </p:cNvPr>
              <p:cNvGrpSpPr/>
              <p:nvPr/>
            </p:nvGrpSpPr>
            <p:grpSpPr>
              <a:xfrm>
                <a:off x="5752160" y="4181768"/>
                <a:ext cx="729926" cy="637517"/>
                <a:chOff x="7541513" y="3802932"/>
                <a:chExt cx="729926" cy="637517"/>
              </a:xfrm>
            </p:grpSpPr>
            <p:pic>
              <p:nvPicPr>
                <p:cNvPr id="256" name="Picture 48" descr="D:\모스트비주얼\아이콘 작업\왜가리\22.png">
                  <a:extLst>
                    <a:ext uri="{FF2B5EF4-FFF2-40B4-BE49-F238E27FC236}">
                      <a16:creationId xmlns:a16="http://schemas.microsoft.com/office/drawing/2014/main" id="{05B81DB0-E9A8-4E0F-A183-60CCB631D5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541513" y="3802932"/>
                  <a:ext cx="490988" cy="5058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7" name="Picture 177" descr="컴터">
                  <a:extLst>
                    <a:ext uri="{FF2B5EF4-FFF2-40B4-BE49-F238E27FC236}">
                      <a16:creationId xmlns:a16="http://schemas.microsoft.com/office/drawing/2014/main" id="{BAB73240-2AE2-4E8F-A820-E952D7594B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827" b="9635"/>
                <a:stretch/>
              </p:blipFill>
              <p:spPr bwMode="auto">
                <a:xfrm>
                  <a:off x="7778900" y="4108509"/>
                  <a:ext cx="492539" cy="331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28" name="그림 227">
                <a:extLst>
                  <a:ext uri="{FF2B5EF4-FFF2-40B4-BE49-F238E27FC236}">
                    <a16:creationId xmlns:a16="http://schemas.microsoft.com/office/drawing/2014/main" id="{BE17B9E0-52EF-4AD4-949D-E623969A51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95" t="16483" r="13195" b="16483"/>
              <a:stretch/>
            </p:blipFill>
            <p:spPr>
              <a:xfrm>
                <a:off x="6573470" y="4108085"/>
                <a:ext cx="264671" cy="324000"/>
              </a:xfrm>
              <a:prstGeom prst="rect">
                <a:avLst/>
              </a:prstGeom>
            </p:spPr>
          </p:pic>
          <p:pic>
            <p:nvPicPr>
              <p:cNvPr id="242" name="그림 241">
                <a:extLst>
                  <a:ext uri="{FF2B5EF4-FFF2-40B4-BE49-F238E27FC236}">
                    <a16:creationId xmlns:a16="http://schemas.microsoft.com/office/drawing/2014/main" id="{581C157F-832A-4EF2-8C74-DF816EDF4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lum bright="-5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2037" y="4351423"/>
                <a:ext cx="253203" cy="266530"/>
              </a:xfrm>
              <a:prstGeom prst="rect">
                <a:avLst/>
              </a:prstGeom>
            </p:spPr>
          </p:pic>
          <p:pic>
            <p:nvPicPr>
              <p:cNvPr id="245" name="그림 244">
                <a:extLst>
                  <a:ext uri="{FF2B5EF4-FFF2-40B4-BE49-F238E27FC236}">
                    <a16:creationId xmlns:a16="http://schemas.microsoft.com/office/drawing/2014/main" id="{520C50F6-17C8-442D-B7CD-B966F76B7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3735" y="4594762"/>
                <a:ext cx="246078" cy="246078"/>
              </a:xfrm>
              <a:prstGeom prst="rect">
                <a:avLst/>
              </a:prstGeom>
            </p:spPr>
          </p:pic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28D95EF4-10AF-487D-BDBA-757BFDB67C97}"/>
                  </a:ext>
                </a:extLst>
              </p:cNvPr>
              <p:cNvCxnSpPr>
                <a:cxnSpLocks/>
                <a:stCxn id="257" idx="3"/>
                <a:endCxn id="242" idx="1"/>
              </p:cNvCxnSpPr>
              <p:nvPr/>
            </p:nvCxnSpPr>
            <p:spPr>
              <a:xfrm flipV="1">
                <a:off x="6482086" y="4484688"/>
                <a:ext cx="329951" cy="168628"/>
              </a:xfrm>
              <a:prstGeom prst="straightConnector1">
                <a:avLst/>
              </a:prstGeom>
              <a:ln>
                <a:solidFill>
                  <a:srgbClr val="2A3A75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화살표 연결선 253">
                <a:extLst>
                  <a:ext uri="{FF2B5EF4-FFF2-40B4-BE49-F238E27FC236}">
                    <a16:creationId xmlns:a16="http://schemas.microsoft.com/office/drawing/2014/main" id="{3049E093-8EDB-489C-AD3D-BFFC4EBCA2FF}"/>
                  </a:ext>
                </a:extLst>
              </p:cNvPr>
              <p:cNvCxnSpPr>
                <a:cxnSpLocks/>
                <a:stCxn id="257" idx="3"/>
                <a:endCxn id="245" idx="1"/>
              </p:cNvCxnSpPr>
              <p:nvPr/>
            </p:nvCxnSpPr>
            <p:spPr>
              <a:xfrm>
                <a:off x="6482086" y="4653316"/>
                <a:ext cx="611648" cy="64485"/>
              </a:xfrm>
              <a:prstGeom prst="straightConnector1">
                <a:avLst/>
              </a:prstGeom>
              <a:ln>
                <a:solidFill>
                  <a:srgbClr val="2A3A75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화살표 연결선 254">
                <a:extLst>
                  <a:ext uri="{FF2B5EF4-FFF2-40B4-BE49-F238E27FC236}">
                    <a16:creationId xmlns:a16="http://schemas.microsoft.com/office/drawing/2014/main" id="{7A1D996E-7BD7-40B9-BFEF-247366310D48}"/>
                  </a:ext>
                </a:extLst>
              </p:cNvPr>
              <p:cNvCxnSpPr>
                <a:cxnSpLocks/>
                <a:stCxn id="257" idx="3"/>
                <a:endCxn id="228" idx="1"/>
              </p:cNvCxnSpPr>
              <p:nvPr/>
            </p:nvCxnSpPr>
            <p:spPr>
              <a:xfrm flipV="1">
                <a:off x="6482086" y="4270085"/>
                <a:ext cx="91384" cy="383230"/>
              </a:xfrm>
              <a:prstGeom prst="straightConnector1">
                <a:avLst/>
              </a:prstGeom>
              <a:ln>
                <a:solidFill>
                  <a:srgbClr val="2A3A75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/>
            <p:cNvGrpSpPr/>
            <p:nvPr/>
          </p:nvGrpSpPr>
          <p:grpSpPr>
            <a:xfrm>
              <a:off x="6099202" y="3853303"/>
              <a:ext cx="1951648" cy="1444106"/>
              <a:chOff x="9213877" y="3652840"/>
              <a:chExt cx="1951648" cy="1487672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1C5D4E9-1E63-441F-9EB0-168CB46F1E7E}"/>
                  </a:ext>
                </a:extLst>
              </p:cNvPr>
              <p:cNvSpPr/>
              <p:nvPr/>
            </p:nvSpPr>
            <p:spPr>
              <a:xfrm>
                <a:off x="9228534" y="3652840"/>
                <a:ext cx="1925456" cy="1227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pc="-5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D366472-3835-407D-8C67-1B9EAD8081C3}"/>
                  </a:ext>
                </a:extLst>
              </p:cNvPr>
              <p:cNvSpPr/>
              <p:nvPr/>
            </p:nvSpPr>
            <p:spPr>
              <a:xfrm>
                <a:off x="9228534" y="4871785"/>
                <a:ext cx="1936991" cy="268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ko-KR" altLang="en-US" sz="1200" b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통합관리</a:t>
                </a:r>
                <a:endParaRPr lang="ko-KR" altLang="en-US" sz="12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9251BFD-6C2B-4AD3-AF64-128C41B18A5B}"/>
                  </a:ext>
                </a:extLst>
              </p:cNvPr>
              <p:cNvSpPr txBox="1"/>
              <p:nvPr/>
            </p:nvSpPr>
            <p:spPr>
              <a:xfrm>
                <a:off x="9213877" y="4322562"/>
                <a:ext cx="18270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ko-KR" sz="10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One Source</a:t>
                </a:r>
                <a:br>
                  <a:rPr lang="en-US" altLang="ko-KR" sz="10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Adaptive Compiling</a:t>
                </a:r>
                <a:endParaRPr lang="ko-KR" altLang="en-US" sz="1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43437293-ED25-44F4-A3B5-29EF8D1F6BE1}"/>
                  </a:ext>
                </a:extLst>
              </p:cNvPr>
              <p:cNvGrpSpPr/>
              <p:nvPr/>
            </p:nvGrpSpPr>
            <p:grpSpPr>
              <a:xfrm>
                <a:off x="9362775" y="3697136"/>
                <a:ext cx="334612" cy="334612"/>
                <a:chOff x="633483" y="3915690"/>
                <a:chExt cx="468000" cy="468000"/>
              </a:xfrm>
            </p:grpSpPr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1CAFDA0B-6FDA-44F7-B32D-E2DC05ABA021}"/>
                    </a:ext>
                  </a:extLst>
                </p:cNvPr>
                <p:cNvSpPr/>
                <p:nvPr/>
              </p:nvSpPr>
              <p:spPr>
                <a:xfrm>
                  <a:off x="633483" y="3915690"/>
                  <a:ext cx="468000" cy="46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 defTabSz="957717" latinLnBrk="0"/>
                  <a:endParaRPr lang="ko-KR" altLang="en-US" dirty="0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23" name="그림 222">
                  <a:extLst>
                    <a:ext uri="{FF2B5EF4-FFF2-40B4-BE49-F238E27FC236}">
                      <a16:creationId xmlns:a16="http://schemas.microsoft.com/office/drawing/2014/main" id="{775C36D8-5047-4016-8045-9F0D976EE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95" t="16483" r="13195" b="16483"/>
                <a:stretch/>
              </p:blipFill>
              <p:spPr>
                <a:xfrm>
                  <a:off x="716787" y="3965214"/>
                  <a:ext cx="301393" cy="368953"/>
                </a:xfrm>
                <a:prstGeom prst="rect">
                  <a:avLst/>
                </a:prstGeom>
              </p:spPr>
            </p:pic>
          </p:grpSp>
          <p:grpSp>
            <p:nvGrpSpPr>
              <p:cNvPr id="185" name="그룹 184">
                <a:extLst>
                  <a:ext uri="{FF2B5EF4-FFF2-40B4-BE49-F238E27FC236}">
                    <a16:creationId xmlns:a16="http://schemas.microsoft.com/office/drawing/2014/main" id="{8F11926E-67A1-41B7-B095-0FECA524033F}"/>
                  </a:ext>
                </a:extLst>
              </p:cNvPr>
              <p:cNvGrpSpPr/>
              <p:nvPr/>
            </p:nvGrpSpPr>
            <p:grpSpPr>
              <a:xfrm>
                <a:off x="9362775" y="4092247"/>
                <a:ext cx="334612" cy="334612"/>
                <a:chOff x="1204403" y="3915690"/>
                <a:chExt cx="468000" cy="468000"/>
              </a:xfrm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4ED77948-683E-4B66-BB0F-979072F0FE58}"/>
                    </a:ext>
                  </a:extLst>
                </p:cNvPr>
                <p:cNvSpPr/>
                <p:nvPr/>
              </p:nvSpPr>
              <p:spPr>
                <a:xfrm>
                  <a:off x="1204403" y="3915690"/>
                  <a:ext cx="468000" cy="46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 defTabSz="957717" latinLnBrk="0"/>
                  <a:endParaRPr lang="ko-KR" altLang="en-US" dirty="0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202" name="그림 201">
                  <a:extLst>
                    <a:ext uri="{FF2B5EF4-FFF2-40B4-BE49-F238E27FC236}">
                      <a16:creationId xmlns:a16="http://schemas.microsoft.com/office/drawing/2014/main" id="{89C7E002-F197-4BE0-AE64-F19863A76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lum bright="-51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3151" y="3965215"/>
                  <a:ext cx="350505" cy="320534"/>
                </a:xfrm>
                <a:prstGeom prst="rect">
                  <a:avLst/>
                </a:prstGeom>
              </p:spPr>
            </p:pic>
          </p:grpSp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C329F4D5-7E92-4B8F-84D8-4F25C56129BB}"/>
                  </a:ext>
                </a:extLst>
              </p:cNvPr>
              <p:cNvGrpSpPr/>
              <p:nvPr/>
            </p:nvGrpSpPr>
            <p:grpSpPr>
              <a:xfrm>
                <a:off x="9387126" y="4481720"/>
                <a:ext cx="334612" cy="334612"/>
                <a:chOff x="1818436" y="3915690"/>
                <a:chExt cx="468000" cy="468000"/>
              </a:xfrm>
            </p:grpSpPr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CF9987BA-4D5A-4C02-9F8A-9671AC61E1B8}"/>
                    </a:ext>
                  </a:extLst>
                </p:cNvPr>
                <p:cNvSpPr/>
                <p:nvPr/>
              </p:nvSpPr>
              <p:spPr>
                <a:xfrm>
                  <a:off x="1818436" y="3915690"/>
                  <a:ext cx="468000" cy="46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 defTabSz="957717" latinLnBrk="0"/>
                  <a:endParaRPr lang="ko-KR" altLang="en-US" dirty="0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8A8E961D-8F92-4605-B078-9BDA5B9B1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7960" y="3965214"/>
                  <a:ext cx="368953" cy="368953"/>
                </a:xfrm>
                <a:prstGeom prst="rect">
                  <a:avLst/>
                </a:prstGeom>
              </p:spPr>
            </p:pic>
          </p:grpSp>
          <p:pic>
            <p:nvPicPr>
              <p:cNvPr id="195" name="Picture 212" descr="화살">
                <a:extLst>
                  <a:ext uri="{FF2B5EF4-FFF2-40B4-BE49-F238E27FC236}">
                    <a16:creationId xmlns:a16="http://schemas.microsoft.com/office/drawing/2014/main" id="{4A158322-9AD4-4588-99E4-AC9D865C4A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600"/>
              <a:stretch>
                <a:fillRect/>
              </a:stretch>
            </p:blipFill>
            <p:spPr bwMode="auto">
              <a:xfrm rot="8426490" flipV="1">
                <a:off x="9689844" y="3809394"/>
                <a:ext cx="701503" cy="296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" name="그림 195">
                <a:extLst>
                  <a:ext uri="{FF2B5EF4-FFF2-40B4-BE49-F238E27FC236}">
                    <a16:creationId xmlns:a16="http://schemas.microsoft.com/office/drawing/2014/main" id="{6D9B0AD5-1CCF-4493-8492-DEE77FD50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06934" y="3738355"/>
                <a:ext cx="528414" cy="461873"/>
              </a:xfrm>
              <a:prstGeom prst="rect">
                <a:avLst/>
              </a:prstGeom>
            </p:spPr>
          </p:pic>
        </p:grpSp>
        <p:sp>
          <p:nvSpPr>
            <p:cNvPr id="173" name="TextBox 172"/>
            <p:cNvSpPr txBox="1"/>
            <p:nvPr/>
          </p:nvSpPr>
          <p:spPr>
            <a:xfrm>
              <a:off x="5676593" y="4302719"/>
              <a:ext cx="377604" cy="358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vs</a:t>
              </a:r>
              <a:endParaRPr lang="ko-KR" altLang="en-US"/>
            </a:p>
          </p:txBody>
        </p:sp>
      </p:grpSp>
      <p:grpSp>
        <p:nvGrpSpPr>
          <p:cNvPr id="267" name="그룹 266"/>
          <p:cNvGrpSpPr/>
          <p:nvPr/>
        </p:nvGrpSpPr>
        <p:grpSpPr>
          <a:xfrm>
            <a:off x="1140131" y="1984724"/>
            <a:ext cx="9925079" cy="1717076"/>
            <a:chOff x="1019146" y="1949813"/>
            <a:chExt cx="10146379" cy="1696169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91C5D4E9-1E63-441F-9EB0-168CB46F1E7E}"/>
                </a:ext>
              </a:extLst>
            </p:cNvPr>
            <p:cNvSpPr/>
            <p:nvPr/>
          </p:nvSpPr>
          <p:spPr>
            <a:xfrm>
              <a:off x="1030271" y="2192999"/>
              <a:ext cx="2902254" cy="11999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91C5D4E9-1E63-441F-9EB0-168CB46F1E7E}"/>
                </a:ext>
              </a:extLst>
            </p:cNvPr>
            <p:cNvSpPr/>
            <p:nvPr/>
          </p:nvSpPr>
          <p:spPr>
            <a:xfrm>
              <a:off x="4141700" y="2217128"/>
              <a:ext cx="3897615" cy="11999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D366472-3835-407D-8C67-1B9EAD8081C3}"/>
                </a:ext>
              </a:extLst>
            </p:cNvPr>
            <p:cNvSpPr/>
            <p:nvPr/>
          </p:nvSpPr>
          <p:spPr>
            <a:xfrm>
              <a:off x="4123408" y="3385125"/>
              <a:ext cx="1982063" cy="2608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EE63D51-B43C-458F-8415-D6A48E5E9692}"/>
                </a:ext>
              </a:extLst>
            </p:cNvPr>
            <p:cNvSpPr/>
            <p:nvPr/>
          </p:nvSpPr>
          <p:spPr>
            <a:xfrm>
              <a:off x="6105470" y="3385125"/>
              <a:ext cx="1944146" cy="2608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EE0118E8-293B-4365-87D4-49D9CF1D2336}"/>
                </a:ext>
              </a:extLst>
            </p:cNvPr>
            <p:cNvSpPr txBox="1"/>
            <p:nvPr/>
          </p:nvSpPr>
          <p:spPr>
            <a:xfrm>
              <a:off x="5591707" y="3431785"/>
              <a:ext cx="1027525" cy="1792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Mobile</a:t>
              </a:r>
              <a:r>
                <a:rPr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Project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73" name="Picture 177" descr="컴터">
              <a:extLst>
                <a:ext uri="{FF2B5EF4-FFF2-40B4-BE49-F238E27FC236}">
                  <a16:creationId xmlns:a16="http://schemas.microsoft.com/office/drawing/2014/main" id="{84489576-C80F-43DA-A706-B3B21AEA59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27" b="9635"/>
            <a:stretch/>
          </p:blipFill>
          <p:spPr bwMode="auto">
            <a:xfrm>
              <a:off x="5784053" y="2339378"/>
              <a:ext cx="1373120" cy="89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4" name="Picture 212" descr="화살">
              <a:extLst>
                <a:ext uri="{FF2B5EF4-FFF2-40B4-BE49-F238E27FC236}">
                  <a16:creationId xmlns:a16="http://schemas.microsoft.com/office/drawing/2014/main" id="{B0C79079-8BAD-4938-B2D6-782430B8E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lum brigh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00"/>
            <a:stretch>
              <a:fillRect/>
            </a:stretch>
          </p:blipFill>
          <p:spPr bwMode="auto">
            <a:xfrm rot="8426490" flipV="1">
              <a:off x="5086103" y="2406182"/>
              <a:ext cx="1047294" cy="43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A88A3A3F-CB35-467B-B8AE-85C22621A605}"/>
                </a:ext>
              </a:extLst>
            </p:cNvPr>
            <p:cNvSpPr/>
            <p:nvPr/>
          </p:nvSpPr>
          <p:spPr>
            <a:xfrm>
              <a:off x="5711425" y="2277812"/>
              <a:ext cx="429964" cy="4173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 defTabSz="957717" latinLnBrk="0"/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SCM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1EA96FFF-632E-4FF3-8FCC-F83AA87D5DDA}"/>
                </a:ext>
              </a:extLst>
            </p:cNvPr>
            <p:cNvSpPr/>
            <p:nvPr/>
          </p:nvSpPr>
          <p:spPr>
            <a:xfrm>
              <a:off x="6043301" y="2478349"/>
              <a:ext cx="429964" cy="4173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 defTabSz="957717" latinLnBrk="0"/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ERP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F132F08C-45E5-45E8-A985-D61582553B3D}"/>
                </a:ext>
              </a:extLst>
            </p:cNvPr>
            <p:cNvSpPr/>
            <p:nvPr/>
          </p:nvSpPr>
          <p:spPr>
            <a:xfrm>
              <a:off x="6395354" y="2277812"/>
              <a:ext cx="429964" cy="4173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 defTabSz="957717" latinLnBrk="0"/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CRM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DDE8E287-DA05-45D1-8207-F733205F665C}"/>
                </a:ext>
              </a:extLst>
            </p:cNvPr>
            <p:cNvSpPr/>
            <p:nvPr/>
          </p:nvSpPr>
          <p:spPr>
            <a:xfrm>
              <a:off x="6707055" y="2548532"/>
              <a:ext cx="429964" cy="4173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 defTabSz="957717" latinLnBrk="0"/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SFA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79" name="Picture 2" descr="D:\모스트비주얼\pds\아이콘 작업\아이폰.png">
              <a:extLst>
                <a:ext uri="{FF2B5EF4-FFF2-40B4-BE49-F238E27FC236}">
                  <a16:creationId xmlns:a16="http://schemas.microsoft.com/office/drawing/2014/main" id="{EC0D0A8A-3227-4F41-B262-402D726B6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/>
            </a:blip>
            <a:srcRect/>
            <a:stretch>
              <a:fillRect/>
            </a:stretch>
          </p:blipFill>
          <p:spPr bwMode="auto">
            <a:xfrm>
              <a:off x="4724172" y="2439409"/>
              <a:ext cx="444626" cy="76624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</p:pic>
        <p:grpSp>
          <p:nvGrpSpPr>
            <p:cNvPr id="280" name="그룹 279"/>
            <p:cNvGrpSpPr/>
            <p:nvPr/>
          </p:nvGrpSpPr>
          <p:grpSpPr>
            <a:xfrm>
              <a:off x="1351367" y="2339378"/>
              <a:ext cx="2131807" cy="1007409"/>
              <a:chOff x="9861824" y="2481291"/>
              <a:chExt cx="2131807" cy="1037801"/>
            </a:xfrm>
          </p:grpSpPr>
          <p:grpSp>
            <p:nvGrpSpPr>
              <p:cNvPr id="289" name="그룹 288"/>
              <p:cNvGrpSpPr/>
              <p:nvPr/>
            </p:nvGrpSpPr>
            <p:grpSpPr>
              <a:xfrm>
                <a:off x="9917601" y="2481291"/>
                <a:ext cx="1968005" cy="810530"/>
                <a:chOff x="9523467" y="2468048"/>
                <a:chExt cx="1968005" cy="810530"/>
              </a:xfrm>
            </p:grpSpPr>
            <p:pic>
              <p:nvPicPr>
                <p:cNvPr id="292" name="Picture 4" descr="Android vs. iPhone Users: The Difference Between Behavior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08435" y="2468048"/>
                  <a:ext cx="1612235" cy="806118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8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3" name="Picture 50" descr="D:\모스트비주얼\아이콘 작업\왜가리\2.png">
                  <a:extLst>
                    <a:ext uri="{FF2B5EF4-FFF2-40B4-BE49-F238E27FC236}">
                      <a16:creationId xmlns:a16="http://schemas.microsoft.com/office/drawing/2014/main" id="{80C4928C-7274-43C5-985C-D29C4A1402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9523467" y="2811991"/>
                  <a:ext cx="296251" cy="4665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4" name="Picture 50" descr="D:\모스트비주얼\아이콘 작업\왜가리\2.png">
                  <a:extLst>
                    <a:ext uri="{FF2B5EF4-FFF2-40B4-BE49-F238E27FC236}">
                      <a16:creationId xmlns:a16="http://schemas.microsoft.com/office/drawing/2014/main" id="{80C4928C-7274-43C5-985C-D29C4A1402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1195221" y="2802980"/>
                  <a:ext cx="296251" cy="4665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90" name="TextBox 289"/>
              <p:cNvSpPr txBox="1"/>
              <p:nvPr/>
            </p:nvSpPr>
            <p:spPr>
              <a:xfrm>
                <a:off x="9861824" y="3272871"/>
                <a:ext cx="3866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iOS</a:t>
                </a:r>
                <a:endPara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11331270" y="3262932"/>
                <a:ext cx="6623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Android</a:t>
                </a:r>
                <a:endPara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D366472-3835-407D-8C67-1B9EAD8081C3}"/>
                </a:ext>
              </a:extLst>
            </p:cNvPr>
            <p:cNvSpPr/>
            <p:nvPr/>
          </p:nvSpPr>
          <p:spPr>
            <a:xfrm>
              <a:off x="1019146" y="3385124"/>
              <a:ext cx="2913379" cy="2608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OS</a:t>
              </a:r>
              <a:r>
                <a:rPr lang="ko-KR" altLang="en-US" sz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별 개발자 투입</a:t>
              </a:r>
            </a:p>
          </p:txBody>
        </p:sp>
        <p:grpSp>
          <p:nvGrpSpPr>
            <p:cNvPr id="282" name="그룹 281"/>
            <p:cNvGrpSpPr/>
            <p:nvPr/>
          </p:nvGrpSpPr>
          <p:grpSpPr>
            <a:xfrm>
              <a:off x="8330420" y="2192920"/>
              <a:ext cx="2835105" cy="1434570"/>
              <a:chOff x="6691281" y="2093224"/>
              <a:chExt cx="1929284" cy="1005673"/>
            </a:xfrm>
          </p:grpSpPr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27D8D4D-7F6A-4C84-BF8B-632288D1FA02}"/>
                  </a:ext>
                </a:extLst>
              </p:cNvPr>
              <p:cNvSpPr/>
              <p:nvPr/>
            </p:nvSpPr>
            <p:spPr>
              <a:xfrm>
                <a:off x="6698291" y="2918897"/>
                <a:ext cx="1922274" cy="18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개발자 </a:t>
                </a:r>
                <a:r>
                  <a:rPr lang="ko-KR" altLang="en-US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투입</a:t>
                </a: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D7A88EBC-9EBB-4864-861A-1DED9763385C}"/>
                  </a:ext>
                </a:extLst>
              </p:cNvPr>
              <p:cNvSpPr/>
              <p:nvPr/>
            </p:nvSpPr>
            <p:spPr>
              <a:xfrm>
                <a:off x="6691281" y="2093224"/>
                <a:ext cx="1921434" cy="828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spc="-5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87" name="Picture 177" descr="컴터">
                <a:extLst>
                  <a:ext uri="{FF2B5EF4-FFF2-40B4-BE49-F238E27FC236}">
                    <a16:creationId xmlns:a16="http://schemas.microsoft.com/office/drawing/2014/main" id="{2587C1FC-E580-41FD-A9CD-017F0BF87E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27" b="9635"/>
              <a:stretch/>
            </p:blipFill>
            <p:spPr bwMode="auto">
              <a:xfrm>
                <a:off x="7453246" y="2159353"/>
                <a:ext cx="919749" cy="619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48" descr="D:\모스트비주얼\아이콘 작업\왜가리\22.png">
                <a:extLst>
                  <a:ext uri="{FF2B5EF4-FFF2-40B4-BE49-F238E27FC236}">
                    <a16:creationId xmlns:a16="http://schemas.microsoft.com/office/drawing/2014/main" id="{E0283480-0584-48FB-BD49-6181C74CA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982072" y="2254280"/>
                <a:ext cx="490988" cy="505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204F057C-0A8C-4321-B9D2-C0F206F964EE}"/>
                </a:ext>
              </a:extLst>
            </p:cNvPr>
            <p:cNvSpPr/>
            <p:nvPr/>
          </p:nvSpPr>
          <p:spPr>
            <a:xfrm>
              <a:off x="1019146" y="1949813"/>
              <a:ext cx="5066983" cy="2444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Native </a:t>
              </a: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</a:t>
              </a: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059AABB9-E862-4138-B9AB-1D6E684FB61E}"/>
                </a:ext>
              </a:extLst>
            </p:cNvPr>
            <p:cNvSpPr/>
            <p:nvPr/>
          </p:nvSpPr>
          <p:spPr>
            <a:xfrm>
              <a:off x="6131272" y="1953871"/>
              <a:ext cx="5034251" cy="2496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ko-KR" altLang="en-US" sz="1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 개발플랫폼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47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6416272" y="2260983"/>
            <a:ext cx="5318892" cy="3377328"/>
            <a:chOff x="492340" y="2444157"/>
            <a:chExt cx="5318892" cy="3377328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F56DB8A1-518C-43DF-BEB3-88C844292BB1}"/>
                </a:ext>
              </a:extLst>
            </p:cNvPr>
            <p:cNvCxnSpPr>
              <a:cxnSpLocks/>
            </p:cNvCxnSpPr>
            <p:nvPr/>
          </p:nvCxnSpPr>
          <p:spPr>
            <a:xfrm>
              <a:off x="505534" y="2741033"/>
              <a:ext cx="5063706" cy="0"/>
            </a:xfrm>
            <a:prstGeom prst="line">
              <a:avLst/>
            </a:prstGeom>
            <a:ln>
              <a:solidFill>
                <a:srgbClr val="DA3F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" name="차트 2">
              <a:extLst>
                <a:ext uri="{FF2B5EF4-FFF2-40B4-BE49-F238E27FC236}">
                  <a16:creationId xmlns:a16="http://schemas.microsoft.com/office/drawing/2014/main" id="{392C6E34-5674-49CF-82CE-3B8E63EF24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0428406"/>
                </p:ext>
              </p:extLst>
            </p:nvPr>
          </p:nvGraphicFramePr>
          <p:xfrm>
            <a:off x="674334" y="2999892"/>
            <a:ext cx="5136898" cy="25263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95F43F-AFA8-4DAC-B0C1-B7FFA9EBBE91}"/>
                </a:ext>
              </a:extLst>
            </p:cNvPr>
            <p:cNvSpPr/>
            <p:nvPr/>
          </p:nvSpPr>
          <p:spPr>
            <a:xfrm>
              <a:off x="492340" y="2444157"/>
              <a:ext cx="146867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200" b="1" smtClean="0">
                  <a:solidFill>
                    <a:srgbClr val="DA3F6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글로벌 앱 디운로드 </a:t>
              </a:r>
              <a:endParaRPr lang="en-US" altLang="ko-KR" sz="1200" b="1" dirty="0">
                <a:solidFill>
                  <a:srgbClr val="DA3F6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3ADA958-6EEE-4F16-A3EF-6736371A8515}"/>
                </a:ext>
              </a:extLst>
            </p:cNvPr>
            <p:cNvSpPr/>
            <p:nvPr/>
          </p:nvSpPr>
          <p:spPr>
            <a:xfrm>
              <a:off x="3546530" y="2482175"/>
              <a:ext cx="211468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 </a:t>
              </a:r>
              <a:r>
                <a:rPr lang="ko-KR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세계적 모바일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앱 </a:t>
              </a:r>
              <a:r>
                <a:rPr lang="ko-KR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사용량 증가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BEEC1-03AF-4FE9-9683-ABFCD0A34506}"/>
                </a:ext>
              </a:extLst>
            </p:cNvPr>
            <p:cNvSpPr txBox="1"/>
            <p:nvPr/>
          </p:nvSpPr>
          <p:spPr bwMode="gray">
            <a:xfrm>
              <a:off x="823586" y="5658748"/>
              <a:ext cx="2816625" cy="1627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atinLnBrk="0">
                <a:lnSpc>
                  <a:spcPct val="130000"/>
                </a:lnSpc>
                <a:spcBef>
                  <a:spcPts val="275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80000"/>
              </a:pPr>
              <a:r>
                <a:rPr lang="ko-KR" altLang="en-US" sz="900" smtClean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 </a:t>
              </a:r>
              <a:r>
                <a:rPr lang="en-US" altLang="ko-KR" sz="900" smtClean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App Annie  2020 </a:t>
              </a:r>
              <a:r>
                <a:rPr lang="ko-KR" altLang="en-US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현황 보고서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1016AD-095C-45C3-943E-149B615BE1B3}"/>
                </a:ext>
              </a:extLst>
            </p:cNvPr>
            <p:cNvSpPr txBox="1"/>
            <p:nvPr/>
          </p:nvSpPr>
          <p:spPr bwMode="gray">
            <a:xfrm>
              <a:off x="4515377" y="2907116"/>
              <a:ext cx="907814" cy="1800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atinLnBrk="0">
                <a:lnSpc>
                  <a:spcPct val="130000"/>
                </a:lnSpc>
                <a:spcBef>
                  <a:spcPts val="275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80000"/>
              </a:pPr>
              <a:r>
                <a:rPr lang="en-US" altLang="ko-KR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단위 </a:t>
              </a:r>
              <a:r>
                <a:rPr lang="en-US" altLang="ko-KR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10</a:t>
              </a:r>
              <a:r>
                <a:rPr lang="ko-KR" altLang="en-US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억 건</a:t>
              </a:r>
              <a:r>
                <a:rPr lang="en-US" altLang="ko-KR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900" dirty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0B37A8-844D-4715-8D1A-EF51833A26C1}"/>
              </a:ext>
            </a:extLst>
          </p:cNvPr>
          <p:cNvSpPr txBox="1"/>
          <p:nvPr/>
        </p:nvSpPr>
        <p:spPr>
          <a:xfrm>
            <a:off x="355145" y="886007"/>
            <a:ext cx="7933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포스트코로나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(Un-tact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활성화로 앱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성장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”Mobile Fisrt Generation”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DECD88-F82F-43C9-8662-4910778FB1DA}"/>
              </a:ext>
            </a:extLst>
          </p:cNvPr>
          <p:cNvSpPr/>
          <p:nvPr/>
        </p:nvSpPr>
        <p:spPr>
          <a:xfrm>
            <a:off x="492340" y="1341462"/>
            <a:ext cx="1108351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ko-KR" altLang="en-US" sz="12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세계 모바일 사용자 지출 예상은 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9,352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달러로 지난 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성장률은 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45%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이며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앱스토어를 </a:t>
            </a:r>
            <a:r>
              <a:rPr lang="ko-KR" altLang="en-US" sz="120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 앱을 </a:t>
            </a:r>
            <a:r>
              <a:rPr lang="ko-KR" altLang="en-US" sz="12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다운받은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또한 지속적으로 증가하고 있으며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사태 이후로 재택근무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사회적 거리두기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언택트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(Untact)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문화 정착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ko-KR" altLang="en-US" sz="120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계기로 모바일을 통해 많은 비즈니스가 창출</a:t>
            </a:r>
            <a:r>
              <a:rPr lang="en-US" altLang="ko-KR" sz="120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소비되고 있는 추세입니다</a:t>
            </a:r>
            <a:r>
              <a:rPr lang="en-US" altLang="ko-KR" sz="120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78327"/>
            <a:ext cx="48397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1.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모바일 앱 환경변화 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“</a:t>
            </a:r>
            <a:r>
              <a:rPr lang="ko-KR" altLang="en-US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비즈니스 변화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”</a:t>
            </a:r>
            <a:endParaRPr lang="en-US" altLang="ko-KR" sz="24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21961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492340" y="2237038"/>
            <a:ext cx="5649226" cy="3407772"/>
            <a:chOff x="6350651" y="2444157"/>
            <a:chExt cx="5258574" cy="317212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939D98B-B09C-479A-8C8A-43D8D8403074}"/>
                </a:ext>
              </a:extLst>
            </p:cNvPr>
            <p:cNvCxnSpPr>
              <a:cxnSpLocks/>
            </p:cNvCxnSpPr>
            <p:nvPr/>
          </p:nvCxnSpPr>
          <p:spPr>
            <a:xfrm>
              <a:off x="6371497" y="2741033"/>
              <a:ext cx="5063706" cy="0"/>
            </a:xfrm>
            <a:prstGeom prst="line">
              <a:avLst/>
            </a:prstGeom>
            <a:ln>
              <a:solidFill>
                <a:srgbClr val="DA3F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C9C586C-EBFF-4BA1-877D-1B391D3C6F29}"/>
                </a:ext>
              </a:extLst>
            </p:cNvPr>
            <p:cNvSpPr/>
            <p:nvPr/>
          </p:nvSpPr>
          <p:spPr>
            <a:xfrm>
              <a:off x="6350651" y="2444157"/>
              <a:ext cx="1501405" cy="2578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200" b="1" smtClean="0">
                  <a:solidFill>
                    <a:srgbClr val="DA3F6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</a:t>
              </a:r>
              <a:r>
                <a:rPr lang="en-US" altLang="ko-KR" sz="1200" b="1" smtClean="0">
                  <a:solidFill>
                    <a:srgbClr val="DA3F6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b="1" smtClean="0">
                  <a:solidFill>
                    <a:srgbClr val="DA3F6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앱을 통한 지출</a:t>
              </a:r>
              <a:endParaRPr lang="en-US" altLang="ko-KR" sz="1200" b="1" dirty="0">
                <a:solidFill>
                  <a:srgbClr val="DA3F6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9E9B42-CD1C-4EBA-B283-26BC120B2C74}"/>
                </a:ext>
              </a:extLst>
            </p:cNvPr>
            <p:cNvSpPr/>
            <p:nvPr/>
          </p:nvSpPr>
          <p:spPr>
            <a:xfrm>
              <a:off x="8489749" y="2444157"/>
              <a:ext cx="3086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사용량이 </a:t>
              </a:r>
              <a:r>
                <a:rPr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증가함에 </a:t>
              </a:r>
              <a:r>
                <a:rPr lang="ko-KR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따른 사용자 지출 증가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87A0CA39-0A69-4B76-ADDD-FFE63C419A1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2598141"/>
                </p:ext>
              </p:extLst>
            </p:nvPr>
          </p:nvGraphicFramePr>
          <p:xfrm>
            <a:off x="6425489" y="2836468"/>
            <a:ext cx="5183736" cy="2498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B5BCB-8C7C-4537-B0D9-513C3E95FD70}"/>
                </a:ext>
              </a:extLst>
            </p:cNvPr>
            <p:cNvSpPr txBox="1"/>
            <p:nvPr/>
          </p:nvSpPr>
          <p:spPr bwMode="gray">
            <a:xfrm>
              <a:off x="6530675" y="5464794"/>
              <a:ext cx="3918147" cy="1514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atinLnBrk="0">
                <a:lnSpc>
                  <a:spcPct val="130000"/>
                </a:lnSpc>
                <a:spcBef>
                  <a:spcPts val="275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80000"/>
              </a:pPr>
              <a:r>
                <a:rPr lang="ko-KR" altLang="en-US" sz="900" smtClean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 </a:t>
              </a:r>
              <a:r>
                <a:rPr lang="en-US" altLang="ko-KR" sz="900" smtClean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Statista.com, World Mobile Market Report 2014-2023</a:t>
              </a:r>
              <a:endParaRPr lang="ko-KR" altLang="en-US" sz="900" dirty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9A4CD9-2CC8-4F95-8933-F1AE6D0A3D03}"/>
                </a:ext>
              </a:extLst>
            </p:cNvPr>
            <p:cNvSpPr txBox="1"/>
            <p:nvPr/>
          </p:nvSpPr>
          <p:spPr bwMode="gray">
            <a:xfrm>
              <a:off x="9994916" y="2981190"/>
              <a:ext cx="907814" cy="1800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atinLnBrk="0">
                <a:lnSpc>
                  <a:spcPct val="130000"/>
                </a:lnSpc>
                <a:spcBef>
                  <a:spcPts val="275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80000"/>
              </a:pPr>
              <a:r>
                <a:rPr lang="en-US" altLang="ko-KR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단위 </a:t>
              </a:r>
              <a:r>
                <a:rPr lang="en-US" altLang="ko-KR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10</a:t>
              </a:r>
              <a:r>
                <a:rPr lang="ko-KR" altLang="en-US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억 달러</a:t>
              </a:r>
              <a:r>
                <a:rPr lang="en-US" altLang="ko-KR" sz="9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900" dirty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991851" y="2836468"/>
              <a:ext cx="533399" cy="24989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15151" y="2965863"/>
              <a:ext cx="3992725" cy="2110962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64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103494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5.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기대효과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451101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37349" y="1084133"/>
            <a:ext cx="9279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Low Code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와 통합 개발환경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One Source Multi Use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빠른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속도를 높이는 표준화된 개발 플랫폼 입니다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789264"/>
            <a:ext cx="1243955" cy="307777"/>
            <a:chOff x="454416" y="1472939"/>
            <a:chExt cx="1243955" cy="30777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10759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효율성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82991" y="1616991"/>
            <a:ext cx="11104376" cy="4669510"/>
            <a:chOff x="546186" y="1290645"/>
            <a:chExt cx="11104376" cy="5083136"/>
          </a:xfrm>
        </p:grpSpPr>
        <p:sp>
          <p:nvSpPr>
            <p:cNvPr id="45" name="직사각형 44"/>
            <p:cNvSpPr/>
            <p:nvPr/>
          </p:nvSpPr>
          <p:spPr>
            <a:xfrm>
              <a:off x="546186" y="4039980"/>
              <a:ext cx="11096018" cy="2333801"/>
            </a:xfrm>
            <a:prstGeom prst="rect">
              <a:avLst/>
            </a:prstGeom>
            <a:noFill/>
            <a:ln>
              <a:solidFill>
                <a:srgbClr val="162A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왼쪽 화살표 45"/>
            <p:cNvSpPr/>
            <p:nvPr/>
          </p:nvSpPr>
          <p:spPr>
            <a:xfrm rot="10800000">
              <a:off x="639584" y="2063673"/>
              <a:ext cx="9893463" cy="544010"/>
            </a:xfrm>
            <a:prstGeom prst="leftArrow">
              <a:avLst>
                <a:gd name="adj1" fmla="val 50000"/>
                <a:gd name="adj2" fmla="val 10531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왼쪽 화살표 46"/>
            <p:cNvSpPr/>
            <p:nvPr/>
          </p:nvSpPr>
          <p:spPr>
            <a:xfrm rot="10800000">
              <a:off x="639583" y="4644829"/>
              <a:ext cx="9893463" cy="544010"/>
            </a:xfrm>
            <a:prstGeom prst="leftArrow">
              <a:avLst>
                <a:gd name="adj1" fmla="val 50000"/>
                <a:gd name="adj2" fmla="val 105319"/>
              </a:avLst>
            </a:prstGeom>
            <a:solidFill>
              <a:srgbClr val="162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983934" y="2115759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126934" y="2115759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3269934" y="2115759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4412934" y="2115759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5555934" y="2115759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6698934" y="2115759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7841934" y="2115759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8984934" y="2115759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4014" y="2688742"/>
              <a:ext cx="879677" cy="904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OS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별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레이아웃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제작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07014" y="2688742"/>
              <a:ext cx="879677" cy="904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해상도 별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레이아웃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가이드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제작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050014" y="2688742"/>
              <a:ext cx="879677" cy="904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Android</a:t>
              </a: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해상도 별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제작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93014" y="2695042"/>
              <a:ext cx="879677" cy="904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iOS</a:t>
              </a: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해상도 별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제작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36014" y="2688741"/>
              <a:ext cx="879677" cy="5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 </a:t>
              </a:r>
              <a:endPara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테스트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479014" y="2694660"/>
              <a:ext cx="879677" cy="703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배포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22014" y="2694660"/>
              <a:ext cx="879677" cy="904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앱 스토어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검수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예상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765014" y="2694534"/>
              <a:ext cx="879677" cy="5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앱 서비스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687096" y="4696915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162A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3634537" y="4696915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162A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5555934" y="4696915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162A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6698934" y="4696915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162A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8984934" y="4696915"/>
              <a:ext cx="439838" cy="439838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rgbClr val="162A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36014" y="5298542"/>
              <a:ext cx="879677" cy="5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 테스트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479014" y="5304461"/>
              <a:ext cx="879677" cy="703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배포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765014" y="5304334"/>
              <a:ext cx="879677" cy="502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앱 서비스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467175" y="5298542"/>
              <a:ext cx="879677" cy="904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반응형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레이아웃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제작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06273" y="5298541"/>
              <a:ext cx="1296365" cy="703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퍼블리셔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One Source </a:t>
              </a:r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반응형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웹화면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개발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2346852" y="1912702"/>
              <a:ext cx="2285998" cy="209481"/>
              <a:chOff x="2393065" y="1874602"/>
              <a:chExt cx="2285998" cy="209481"/>
            </a:xfrm>
          </p:grpSpPr>
          <p:cxnSp>
            <p:nvCxnSpPr>
              <p:cNvPr id="76" name="직선 연결선 75"/>
              <p:cNvCxnSpPr/>
              <p:nvPr/>
            </p:nvCxnSpPr>
            <p:spPr>
              <a:xfrm>
                <a:off x="2393065" y="1874602"/>
                <a:ext cx="2285998" cy="0"/>
              </a:xfrm>
              <a:prstGeom prst="line">
                <a:avLst/>
              </a:prstGeom>
              <a:ln>
                <a:solidFill>
                  <a:srgbClr val="CC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/>
              <p:cNvCxnSpPr/>
              <p:nvPr/>
            </p:nvCxnSpPr>
            <p:spPr>
              <a:xfrm>
                <a:off x="4679063" y="1878138"/>
                <a:ext cx="0" cy="205945"/>
              </a:xfrm>
              <a:prstGeom prst="straightConnector1">
                <a:avLst/>
              </a:prstGeom>
              <a:ln>
                <a:solidFill>
                  <a:srgbClr val="CC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/>
              <p:cNvCxnSpPr/>
              <p:nvPr/>
            </p:nvCxnSpPr>
            <p:spPr>
              <a:xfrm>
                <a:off x="3536065" y="1878138"/>
                <a:ext cx="0" cy="205945"/>
              </a:xfrm>
              <a:prstGeom prst="straightConnector1">
                <a:avLst/>
              </a:prstGeom>
              <a:ln>
                <a:solidFill>
                  <a:srgbClr val="CC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/>
              <p:cNvCxnSpPr/>
              <p:nvPr/>
            </p:nvCxnSpPr>
            <p:spPr>
              <a:xfrm>
                <a:off x="2393231" y="1878138"/>
                <a:ext cx="0" cy="205945"/>
              </a:xfrm>
              <a:prstGeom prst="straightConnector1">
                <a:avLst/>
              </a:prstGeom>
              <a:ln>
                <a:solidFill>
                  <a:srgbClr val="CC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>
              <a:off x="5775854" y="1912702"/>
              <a:ext cx="2285998" cy="209481"/>
              <a:chOff x="5822067" y="1874602"/>
              <a:chExt cx="2285998" cy="209481"/>
            </a:xfrm>
          </p:grpSpPr>
          <p:cxnSp>
            <p:nvCxnSpPr>
              <p:cNvPr id="81" name="직선 연결선 80"/>
              <p:cNvCxnSpPr/>
              <p:nvPr/>
            </p:nvCxnSpPr>
            <p:spPr>
              <a:xfrm>
                <a:off x="5822067" y="1874602"/>
                <a:ext cx="2285998" cy="0"/>
              </a:xfrm>
              <a:prstGeom prst="line">
                <a:avLst/>
              </a:prstGeom>
              <a:ln>
                <a:solidFill>
                  <a:srgbClr val="CC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/>
              <p:cNvCxnSpPr/>
              <p:nvPr/>
            </p:nvCxnSpPr>
            <p:spPr>
              <a:xfrm>
                <a:off x="8108065" y="1878138"/>
                <a:ext cx="0" cy="205945"/>
              </a:xfrm>
              <a:prstGeom prst="straightConnector1">
                <a:avLst/>
              </a:prstGeom>
              <a:ln>
                <a:solidFill>
                  <a:srgbClr val="CC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화살표 연결선 82"/>
              <p:cNvCxnSpPr/>
              <p:nvPr/>
            </p:nvCxnSpPr>
            <p:spPr>
              <a:xfrm>
                <a:off x="5822233" y="1878138"/>
                <a:ext cx="0" cy="205945"/>
              </a:xfrm>
              <a:prstGeom prst="straightConnector1">
                <a:avLst/>
              </a:prstGeom>
              <a:ln>
                <a:solidFill>
                  <a:srgbClr val="CC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/>
            <p:cNvSpPr txBox="1"/>
            <p:nvPr/>
          </p:nvSpPr>
          <p:spPr>
            <a:xfrm>
              <a:off x="2146420" y="1637377"/>
              <a:ext cx="26868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CC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가이드 조정 및 확인 피드백 다수 발생</a:t>
              </a:r>
              <a:endParaRPr lang="en-US" sz="1100" dirty="0">
                <a:solidFill>
                  <a:srgbClr val="CC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127563" y="1635036"/>
              <a:ext cx="4516403" cy="28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CC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Native </a:t>
              </a:r>
              <a:r>
                <a:rPr lang="ko-KR" altLang="en-US" sz="1100" dirty="0">
                  <a:solidFill>
                    <a:srgbClr val="CC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개발은 매 업데이트 마다 앱 스토어 검수 진행</a:t>
              </a:r>
              <a:r>
                <a:rPr lang="en-US" altLang="ko-KR" sz="1100" dirty="0">
                  <a:solidFill>
                    <a:srgbClr val="CC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100" dirty="0">
                  <a:solidFill>
                    <a:srgbClr val="CC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반영 불가</a:t>
              </a:r>
              <a:endParaRPr lang="en-US" sz="1100" dirty="0">
                <a:solidFill>
                  <a:srgbClr val="CC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5775854" y="4500141"/>
              <a:ext cx="342899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>
              <a:off x="9204853" y="4503677"/>
              <a:ext cx="0" cy="20594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/>
            <p:nvPr/>
          </p:nvCxnSpPr>
          <p:spPr>
            <a:xfrm>
              <a:off x="6918854" y="4503677"/>
              <a:ext cx="0" cy="20594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5776020" y="4503677"/>
              <a:ext cx="0" cy="20594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5336014" y="4224550"/>
              <a:ext cx="4308925" cy="284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첫 앱 등록 검수 후엔 별도의 검수 없이 실시간 변경사항 반영 가능</a:t>
              </a:r>
              <a:endParaRPr 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10615578" y="4337896"/>
              <a:ext cx="901558" cy="1508181"/>
              <a:chOff x="10661791" y="4106756"/>
              <a:chExt cx="901558" cy="1508181"/>
            </a:xfrm>
          </p:grpSpPr>
          <p:pic>
            <p:nvPicPr>
              <p:cNvPr id="92" name="Picture 20" descr="laptop icon png에 대한 이미지 검색결과">
                <a:extLst>
                  <a:ext uri="{FF2B5EF4-FFF2-40B4-BE49-F238E27FC236}">
                    <a16:creationId xmlns:a16="http://schemas.microsoft.com/office/drawing/2014/main" id="{08E52AAC-10B9-4EEA-80BF-822554877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941"/>
              <a:stretch/>
            </p:blipFill>
            <p:spPr bwMode="auto">
              <a:xfrm>
                <a:off x="10743424" y="5029380"/>
                <a:ext cx="702798" cy="408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12" descr="관련 이미지">
                <a:extLst>
                  <a:ext uri="{FF2B5EF4-FFF2-40B4-BE49-F238E27FC236}">
                    <a16:creationId xmlns:a16="http://schemas.microsoft.com/office/drawing/2014/main" id="{6F49E91E-1F17-4A98-BAC2-4665C5F3B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1791" y="4267000"/>
                <a:ext cx="380868" cy="679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12" descr="관련 이미지">
                <a:extLst>
                  <a:ext uri="{FF2B5EF4-FFF2-40B4-BE49-F238E27FC236}">
                    <a16:creationId xmlns:a16="http://schemas.microsoft.com/office/drawing/2014/main" id="{6F49E91E-1F17-4A98-BAC2-4665C5F3B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53609" y="4267000"/>
                <a:ext cx="380868" cy="679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6D441A7-7452-4818-BCA2-0D1FBEB34A94}"/>
                  </a:ext>
                </a:extLst>
              </p:cNvPr>
              <p:cNvSpPr txBox="1"/>
              <p:nvPr/>
            </p:nvSpPr>
            <p:spPr bwMode="gray">
              <a:xfrm>
                <a:off x="10852226" y="5454893"/>
                <a:ext cx="485193" cy="1600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latinLnBrk="0">
                  <a:lnSpc>
                    <a:spcPct val="130000"/>
                  </a:lnSpc>
                  <a:spcBef>
                    <a:spcPts val="275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</a:pPr>
                <a:r>
                  <a:rPr lang="en-US" altLang="ko-KR" sz="800" dirty="0">
                    <a:ln>
                      <a:solidFill>
                        <a:srgbClr val="06367A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BarunGothicOTF" charset="-127"/>
                  </a:rPr>
                  <a:t>Web</a:t>
                </a:r>
                <a:endParaRPr lang="ko-KR" altLang="en-US" sz="8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BarunGothicOTF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6D441A7-7452-4818-BCA2-0D1FBEB34A94}"/>
                  </a:ext>
                </a:extLst>
              </p:cNvPr>
              <p:cNvSpPr txBox="1"/>
              <p:nvPr/>
            </p:nvSpPr>
            <p:spPr bwMode="gray">
              <a:xfrm>
                <a:off x="10661791" y="4106756"/>
                <a:ext cx="318836" cy="1600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latinLnBrk="0">
                  <a:lnSpc>
                    <a:spcPct val="130000"/>
                  </a:lnSpc>
                  <a:spcBef>
                    <a:spcPts val="275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</a:pPr>
                <a:r>
                  <a:rPr lang="en-US" altLang="ko-KR" sz="800" dirty="0">
                    <a:ln>
                      <a:solidFill>
                        <a:srgbClr val="06367A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BarunGothicOTF" charset="-127"/>
                  </a:rPr>
                  <a:t>iOS</a:t>
                </a:r>
                <a:endParaRPr lang="ko-KR" altLang="en-US" sz="8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BarunGothicOTF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6D441A7-7452-4818-BCA2-0D1FBEB34A94}"/>
                  </a:ext>
                </a:extLst>
              </p:cNvPr>
              <p:cNvSpPr txBox="1"/>
              <p:nvPr/>
            </p:nvSpPr>
            <p:spPr bwMode="gray">
              <a:xfrm>
                <a:off x="11082754" y="4106756"/>
                <a:ext cx="480595" cy="1600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latinLnBrk="0">
                  <a:lnSpc>
                    <a:spcPct val="130000"/>
                  </a:lnSpc>
                  <a:spcBef>
                    <a:spcPts val="275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</a:pPr>
                <a:r>
                  <a:rPr lang="en-US" altLang="ko-KR" sz="800" dirty="0">
                    <a:ln>
                      <a:solidFill>
                        <a:srgbClr val="06367A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BarunGothicOTF" charset="-127"/>
                  </a:rPr>
                  <a:t>Android</a:t>
                </a:r>
                <a:endParaRPr lang="ko-KR" altLang="en-US" sz="8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BarunGothicOTF" charset="-127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10586706" y="1778897"/>
              <a:ext cx="901558" cy="1508181"/>
              <a:chOff x="10661791" y="4106756"/>
              <a:chExt cx="901558" cy="1508181"/>
            </a:xfrm>
          </p:grpSpPr>
          <p:pic>
            <p:nvPicPr>
              <p:cNvPr id="99" name="Picture 20" descr="laptop icon png에 대한 이미지 검색결과">
                <a:extLst>
                  <a:ext uri="{FF2B5EF4-FFF2-40B4-BE49-F238E27FC236}">
                    <a16:creationId xmlns:a16="http://schemas.microsoft.com/office/drawing/2014/main" id="{08E52AAC-10B9-4EEA-80BF-822554877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941"/>
              <a:stretch/>
            </p:blipFill>
            <p:spPr bwMode="auto">
              <a:xfrm>
                <a:off x="10743424" y="5029380"/>
                <a:ext cx="702798" cy="408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12" descr="관련 이미지">
                <a:extLst>
                  <a:ext uri="{FF2B5EF4-FFF2-40B4-BE49-F238E27FC236}">
                    <a16:creationId xmlns:a16="http://schemas.microsoft.com/office/drawing/2014/main" id="{6F49E91E-1F17-4A98-BAC2-4665C5F3B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1791" y="4267000"/>
                <a:ext cx="380868" cy="679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12" descr="관련 이미지">
                <a:extLst>
                  <a:ext uri="{FF2B5EF4-FFF2-40B4-BE49-F238E27FC236}">
                    <a16:creationId xmlns:a16="http://schemas.microsoft.com/office/drawing/2014/main" id="{6F49E91E-1F17-4A98-BAC2-4665C5F3B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53609" y="4267000"/>
                <a:ext cx="380868" cy="679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6D441A7-7452-4818-BCA2-0D1FBEB34A94}"/>
                  </a:ext>
                </a:extLst>
              </p:cNvPr>
              <p:cNvSpPr txBox="1"/>
              <p:nvPr/>
            </p:nvSpPr>
            <p:spPr bwMode="gray">
              <a:xfrm>
                <a:off x="10852226" y="5454893"/>
                <a:ext cx="485193" cy="1600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latinLnBrk="0">
                  <a:lnSpc>
                    <a:spcPct val="130000"/>
                  </a:lnSpc>
                  <a:spcBef>
                    <a:spcPts val="275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</a:pPr>
                <a:r>
                  <a:rPr lang="en-US" altLang="ko-KR" sz="800" dirty="0">
                    <a:ln>
                      <a:solidFill>
                        <a:srgbClr val="06367A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BarunGothicOTF" charset="-127"/>
                  </a:rPr>
                  <a:t>Web</a:t>
                </a:r>
                <a:endParaRPr lang="ko-KR" altLang="en-US" sz="8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BarunGothicOTF" charset="-127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6D441A7-7452-4818-BCA2-0D1FBEB34A94}"/>
                  </a:ext>
                </a:extLst>
              </p:cNvPr>
              <p:cNvSpPr txBox="1"/>
              <p:nvPr/>
            </p:nvSpPr>
            <p:spPr bwMode="gray">
              <a:xfrm>
                <a:off x="10661791" y="4106756"/>
                <a:ext cx="318836" cy="1600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latinLnBrk="0">
                  <a:lnSpc>
                    <a:spcPct val="130000"/>
                  </a:lnSpc>
                  <a:spcBef>
                    <a:spcPts val="275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</a:pPr>
                <a:r>
                  <a:rPr lang="en-US" altLang="ko-KR" sz="800" dirty="0">
                    <a:ln>
                      <a:solidFill>
                        <a:srgbClr val="06367A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BarunGothicOTF" charset="-127"/>
                  </a:rPr>
                  <a:t>iOS</a:t>
                </a:r>
                <a:endParaRPr lang="ko-KR" altLang="en-US" sz="8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BarunGothicOTF" charset="-127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6D441A7-7452-4818-BCA2-0D1FBEB34A94}"/>
                  </a:ext>
                </a:extLst>
              </p:cNvPr>
              <p:cNvSpPr txBox="1"/>
              <p:nvPr/>
            </p:nvSpPr>
            <p:spPr bwMode="gray">
              <a:xfrm>
                <a:off x="11082754" y="4106756"/>
                <a:ext cx="480595" cy="1600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latinLnBrk="0">
                  <a:lnSpc>
                    <a:spcPct val="130000"/>
                  </a:lnSpc>
                  <a:spcBef>
                    <a:spcPts val="275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</a:pPr>
                <a:r>
                  <a:rPr lang="en-US" altLang="ko-KR" sz="800" dirty="0">
                    <a:ln>
                      <a:solidFill>
                        <a:srgbClr val="06367A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BarunGothicOTF" charset="-127"/>
                  </a:rPr>
                  <a:t>Android</a:t>
                </a:r>
                <a:endParaRPr lang="ko-KR" altLang="en-US" sz="800" dirty="0">
                  <a:ln>
                    <a:solidFill>
                      <a:srgbClr val="06367A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BarunGothicOTF" charset="-127"/>
                </a:endParaRPr>
              </a:p>
            </p:txBody>
          </p:sp>
        </p:grpSp>
        <p:sp>
          <p:nvSpPr>
            <p:cNvPr id="144" name="곱셈 기호 143"/>
            <p:cNvSpPr/>
            <p:nvPr/>
          </p:nvSpPr>
          <p:spPr>
            <a:xfrm>
              <a:off x="10505009" y="2348990"/>
              <a:ext cx="1029456" cy="1113094"/>
            </a:xfrm>
            <a:prstGeom prst="mathMultiply">
              <a:avLst>
                <a:gd name="adj1" fmla="val 5202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40979" y="3883003"/>
              <a:ext cx="1080930" cy="286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07" y="3896834"/>
              <a:ext cx="1080930" cy="286446"/>
            </a:xfrm>
            <a:prstGeom prst="rect">
              <a:avLst/>
            </a:prstGeom>
            <a:ln w="57150">
              <a:noFill/>
            </a:ln>
          </p:spPr>
        </p:pic>
        <p:sp>
          <p:nvSpPr>
            <p:cNvPr id="147" name="직사각형 146"/>
            <p:cNvSpPr/>
            <p:nvPr/>
          </p:nvSpPr>
          <p:spPr>
            <a:xfrm>
              <a:off x="554544" y="1440783"/>
              <a:ext cx="11096018" cy="2333801"/>
            </a:xfrm>
            <a:prstGeom prst="rect">
              <a:avLst/>
            </a:prstGeom>
            <a:noFill/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84973" y="1290645"/>
              <a:ext cx="1277597" cy="286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Native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</a:t>
              </a:r>
              <a:endParaRPr 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22" y="1545049"/>
              <a:ext cx="648000" cy="648000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87"/>
            <a:stretch/>
          </p:blipFill>
          <p:spPr>
            <a:xfrm>
              <a:off x="613215" y="4448676"/>
              <a:ext cx="732181" cy="544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70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103494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5.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기대효과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451101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37349" y="1084133"/>
            <a:ext cx="9279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Low Code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와 통합 개발환경을 지원하여 빠른 개발과 생산성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향상을 지원합니다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92A92BD-8D31-481D-AF68-571D6917AA30}"/>
              </a:ext>
            </a:extLst>
          </p:cNvPr>
          <p:cNvGrpSpPr/>
          <p:nvPr/>
        </p:nvGrpSpPr>
        <p:grpSpPr>
          <a:xfrm>
            <a:off x="454416" y="789264"/>
            <a:ext cx="1243955" cy="307777"/>
            <a:chOff x="454416" y="1472939"/>
            <a:chExt cx="1243955" cy="30777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436A786-AA70-4561-A7FA-1DA641AC04C1}"/>
                </a:ext>
              </a:extLst>
            </p:cNvPr>
            <p:cNvSpPr txBox="1"/>
            <p:nvPr/>
          </p:nvSpPr>
          <p:spPr>
            <a:xfrm>
              <a:off x="622435" y="1472939"/>
              <a:ext cx="10759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생산성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41D9E13-D330-4EB5-8DF1-DB3CB8A5968A}"/>
                </a:ext>
              </a:extLst>
            </p:cNvPr>
            <p:cNvGrpSpPr/>
            <p:nvPr/>
          </p:nvGrpSpPr>
          <p:grpSpPr>
            <a:xfrm>
              <a:off x="454416" y="1542819"/>
              <a:ext cx="168019" cy="168019"/>
              <a:chOff x="4808444" y="1559140"/>
              <a:chExt cx="168019" cy="168019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0BA9408B-FBD6-41B6-A5F6-2D52F3E39495}"/>
                  </a:ext>
                </a:extLst>
              </p:cNvPr>
              <p:cNvSpPr/>
              <p:nvPr/>
            </p:nvSpPr>
            <p:spPr>
              <a:xfrm>
                <a:off x="4808444" y="1559140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A51E3-B337-4A6B-AF55-2C770E0EBEC1}"/>
                  </a:ext>
                </a:extLst>
              </p:cNvPr>
              <p:cNvSpPr/>
              <p:nvPr/>
            </p:nvSpPr>
            <p:spPr>
              <a:xfrm>
                <a:off x="4808444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C45EFAD-7889-49B6-93A5-104D8888F188}"/>
                  </a:ext>
                </a:extLst>
              </p:cNvPr>
              <p:cNvSpPr/>
              <p:nvPr/>
            </p:nvSpPr>
            <p:spPr>
              <a:xfrm rot="2700000">
                <a:off x="4904455" y="1559140"/>
                <a:ext cx="72008" cy="72008"/>
              </a:xfrm>
              <a:prstGeom prst="rect">
                <a:avLst/>
              </a:prstGeom>
              <a:solidFill>
                <a:srgbClr val="2B3B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308BA97-262A-439F-978B-D05973C2CBE8}"/>
                  </a:ext>
                </a:extLst>
              </p:cNvPr>
              <p:cNvSpPr/>
              <p:nvPr/>
            </p:nvSpPr>
            <p:spPr>
              <a:xfrm>
                <a:off x="4904455" y="1655151"/>
                <a:ext cx="72008" cy="72008"/>
              </a:xfrm>
              <a:prstGeom prst="rect">
                <a:avLst/>
              </a:prstGeom>
              <a:solidFill>
                <a:srgbClr val="E626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29" name="자유형 28"/>
          <p:cNvSpPr/>
          <p:nvPr/>
        </p:nvSpPr>
        <p:spPr>
          <a:xfrm>
            <a:off x="6178057" y="2044539"/>
            <a:ext cx="1695454" cy="1771649"/>
          </a:xfrm>
          <a:custGeom>
            <a:avLst/>
            <a:gdLst>
              <a:gd name="connsiteX0" fmla="*/ 33338 w 1771651"/>
              <a:gd name="connsiteY0" fmla="*/ 0 h 1771649"/>
              <a:gd name="connsiteX1" fmla="*/ 1771651 w 1771651"/>
              <a:gd name="connsiteY1" fmla="*/ 1738313 h 1771649"/>
              <a:gd name="connsiteX2" fmla="*/ 1769968 w 1771651"/>
              <a:gd name="connsiteY2" fmla="*/ 1771649 h 1771649"/>
              <a:gd name="connsiteX3" fmla="*/ 1 w 1771651"/>
              <a:gd name="connsiteY3" fmla="*/ 1771649 h 1771649"/>
              <a:gd name="connsiteX4" fmla="*/ 0 w 1771651"/>
              <a:gd name="connsiteY4" fmla="*/ 1684 h 17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1" h="1771649">
                <a:moveTo>
                  <a:pt x="33338" y="0"/>
                </a:moveTo>
                <a:cubicBezTo>
                  <a:pt x="993382" y="0"/>
                  <a:pt x="1771651" y="778269"/>
                  <a:pt x="1771651" y="1738313"/>
                </a:cubicBezTo>
                <a:lnTo>
                  <a:pt x="1769968" y="1771649"/>
                </a:lnTo>
                <a:lnTo>
                  <a:pt x="1" y="1771649"/>
                </a:lnTo>
                <a:lnTo>
                  <a:pt x="0" y="1684"/>
                </a:lnTo>
                <a:close/>
              </a:path>
            </a:pathLst>
          </a:custGeom>
          <a:solidFill>
            <a:srgbClr val="162A7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 rot="5400000">
            <a:off x="6139957" y="3892389"/>
            <a:ext cx="1771651" cy="1695450"/>
          </a:xfrm>
          <a:custGeom>
            <a:avLst/>
            <a:gdLst>
              <a:gd name="connsiteX0" fmla="*/ 33338 w 1771651"/>
              <a:gd name="connsiteY0" fmla="*/ 0 h 1771649"/>
              <a:gd name="connsiteX1" fmla="*/ 1771651 w 1771651"/>
              <a:gd name="connsiteY1" fmla="*/ 1738313 h 1771649"/>
              <a:gd name="connsiteX2" fmla="*/ 1769968 w 1771651"/>
              <a:gd name="connsiteY2" fmla="*/ 1771649 h 1771649"/>
              <a:gd name="connsiteX3" fmla="*/ 1 w 1771651"/>
              <a:gd name="connsiteY3" fmla="*/ 1771649 h 1771649"/>
              <a:gd name="connsiteX4" fmla="*/ 0 w 1771651"/>
              <a:gd name="connsiteY4" fmla="*/ 1684 h 17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1" h="1771649">
                <a:moveTo>
                  <a:pt x="33338" y="0"/>
                </a:moveTo>
                <a:cubicBezTo>
                  <a:pt x="993382" y="0"/>
                  <a:pt x="1771651" y="778269"/>
                  <a:pt x="1771651" y="1738313"/>
                </a:cubicBezTo>
                <a:lnTo>
                  <a:pt x="1769968" y="1771649"/>
                </a:lnTo>
                <a:lnTo>
                  <a:pt x="1" y="1771649"/>
                </a:lnTo>
                <a:lnTo>
                  <a:pt x="0" y="1684"/>
                </a:lnTo>
                <a:close/>
              </a:path>
            </a:pathLst>
          </a:custGeom>
          <a:solidFill>
            <a:srgbClr val="162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자유형 30"/>
          <p:cNvSpPr/>
          <p:nvPr/>
        </p:nvSpPr>
        <p:spPr>
          <a:xfrm rot="10800000">
            <a:off x="4368308" y="3854291"/>
            <a:ext cx="1771651" cy="1771649"/>
          </a:xfrm>
          <a:custGeom>
            <a:avLst/>
            <a:gdLst>
              <a:gd name="connsiteX0" fmla="*/ 33338 w 1771651"/>
              <a:gd name="connsiteY0" fmla="*/ 0 h 1771649"/>
              <a:gd name="connsiteX1" fmla="*/ 1771651 w 1771651"/>
              <a:gd name="connsiteY1" fmla="*/ 1738313 h 1771649"/>
              <a:gd name="connsiteX2" fmla="*/ 1769968 w 1771651"/>
              <a:gd name="connsiteY2" fmla="*/ 1771649 h 1771649"/>
              <a:gd name="connsiteX3" fmla="*/ 1 w 1771651"/>
              <a:gd name="connsiteY3" fmla="*/ 1771649 h 1771649"/>
              <a:gd name="connsiteX4" fmla="*/ 0 w 1771651"/>
              <a:gd name="connsiteY4" fmla="*/ 1684 h 17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1" h="1771649">
                <a:moveTo>
                  <a:pt x="33338" y="0"/>
                </a:moveTo>
                <a:cubicBezTo>
                  <a:pt x="993382" y="0"/>
                  <a:pt x="1771651" y="778269"/>
                  <a:pt x="1771651" y="1738313"/>
                </a:cubicBezTo>
                <a:lnTo>
                  <a:pt x="1769968" y="1771649"/>
                </a:lnTo>
                <a:lnTo>
                  <a:pt x="1" y="1771649"/>
                </a:lnTo>
                <a:lnTo>
                  <a:pt x="0" y="1684"/>
                </a:lnTo>
                <a:close/>
              </a:path>
            </a:pathLst>
          </a:custGeom>
          <a:solidFill>
            <a:srgbClr val="162A7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 rot="16200000">
            <a:off x="4368309" y="2044539"/>
            <a:ext cx="1771651" cy="1771649"/>
          </a:xfrm>
          <a:custGeom>
            <a:avLst/>
            <a:gdLst>
              <a:gd name="connsiteX0" fmla="*/ 33338 w 1771651"/>
              <a:gd name="connsiteY0" fmla="*/ 0 h 1771649"/>
              <a:gd name="connsiteX1" fmla="*/ 1771651 w 1771651"/>
              <a:gd name="connsiteY1" fmla="*/ 1738313 h 1771649"/>
              <a:gd name="connsiteX2" fmla="*/ 1769968 w 1771651"/>
              <a:gd name="connsiteY2" fmla="*/ 1771649 h 1771649"/>
              <a:gd name="connsiteX3" fmla="*/ 1 w 1771651"/>
              <a:gd name="connsiteY3" fmla="*/ 1771649 h 1771649"/>
              <a:gd name="connsiteX4" fmla="*/ 0 w 1771651"/>
              <a:gd name="connsiteY4" fmla="*/ 1684 h 17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1" h="1771649">
                <a:moveTo>
                  <a:pt x="33338" y="0"/>
                </a:moveTo>
                <a:cubicBezTo>
                  <a:pt x="993382" y="0"/>
                  <a:pt x="1771651" y="778269"/>
                  <a:pt x="1771651" y="1738313"/>
                </a:cubicBezTo>
                <a:lnTo>
                  <a:pt x="1769968" y="1771649"/>
                </a:lnTo>
                <a:lnTo>
                  <a:pt x="1" y="1771649"/>
                </a:lnTo>
                <a:lnTo>
                  <a:pt x="0" y="1684"/>
                </a:lnTo>
                <a:close/>
              </a:path>
            </a:pathLst>
          </a:custGeom>
          <a:solidFill>
            <a:srgbClr val="162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순서도: 연결자 32"/>
          <p:cNvSpPr/>
          <p:nvPr/>
        </p:nvSpPr>
        <p:spPr>
          <a:xfrm>
            <a:off x="5418988" y="3085692"/>
            <a:ext cx="1460991" cy="146099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5826182" y="3306599"/>
            <a:ext cx="646603" cy="1019175"/>
          </a:xfrm>
          <a:prstGeom prst="downArrow">
            <a:avLst>
              <a:gd name="adj1" fmla="val 50000"/>
              <a:gd name="adj2" fmla="val 78434"/>
            </a:avLst>
          </a:prstGeom>
          <a:solidFill>
            <a:srgbClr val="CC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18988" y="3400687"/>
            <a:ext cx="1460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개발 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30% 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40" y="2482870"/>
            <a:ext cx="502685" cy="50268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17" y="4449050"/>
            <a:ext cx="464887" cy="46488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22" y="4487532"/>
            <a:ext cx="502685" cy="50268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21" y="2426865"/>
            <a:ext cx="641661" cy="641661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23027" y="2044537"/>
            <a:ext cx="4245280" cy="1077357"/>
            <a:chOff x="80714" y="2435079"/>
            <a:chExt cx="4245280" cy="1077357"/>
          </a:xfrm>
        </p:grpSpPr>
        <p:sp>
          <p:nvSpPr>
            <p:cNvPr id="42" name="TextBox 41"/>
            <p:cNvSpPr txBox="1"/>
            <p:nvPr/>
          </p:nvSpPr>
          <p:spPr>
            <a:xfrm>
              <a:off x="1147514" y="2435079"/>
              <a:ext cx="3178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rgbClr val="162A7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 영역 </a:t>
              </a:r>
              <a:r>
                <a:rPr lang="en-US" altLang="ko-KR" sz="1400" b="1" dirty="0">
                  <a:solidFill>
                    <a:srgbClr val="162A7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15~30% </a:t>
              </a:r>
              <a:r>
                <a:rPr lang="ko-KR" altLang="en-US" sz="1400" b="1" dirty="0">
                  <a:solidFill>
                    <a:srgbClr val="162A7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감소</a:t>
              </a:r>
              <a:endParaRPr lang="en-US" sz="1400" b="1" dirty="0">
                <a:solidFill>
                  <a:srgbClr val="162A7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714" y="2727606"/>
              <a:ext cx="424528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UI Component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방식으로 의사소통의 편의성과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25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Source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재활용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그리고 규격화를 통해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ct val="125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 작업에 소요되는 개발 공수를 절감합니다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189827" y="4388967"/>
            <a:ext cx="3178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rgbClr val="162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영역 </a:t>
            </a:r>
            <a:r>
              <a:rPr lang="en-US" altLang="ko-KR" sz="1400" b="1" dirty="0">
                <a:solidFill>
                  <a:srgbClr val="162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30~ 50% </a:t>
            </a:r>
            <a:r>
              <a:rPr lang="ko-KR" altLang="en-US" sz="1400" b="1" dirty="0">
                <a:solidFill>
                  <a:srgbClr val="162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sz="1400" b="1" dirty="0">
              <a:solidFill>
                <a:srgbClr val="162A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3027" y="4681494"/>
            <a:ext cx="4245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앱 개발에는 개발에서 생성된 컨트롤러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호출 코드가 없기 때문에 많은 개발이 필요합니다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r">
              <a:lnSpc>
                <a:spcPct val="125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Morpheus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하이브리드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앱은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프리젠테이션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계층 개발에만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25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집중하여 컨트롤러를 호출하는 작업만으로도 충분합니다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44685" y="2003404"/>
            <a:ext cx="3178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162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영역 </a:t>
            </a:r>
            <a:r>
              <a:rPr lang="en-US" altLang="ko-KR" sz="1400" b="1" dirty="0">
                <a:solidFill>
                  <a:srgbClr val="162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20~40% </a:t>
            </a:r>
            <a:r>
              <a:rPr lang="ko-KR" altLang="en-US" sz="1400" b="1" dirty="0">
                <a:solidFill>
                  <a:srgbClr val="162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lang="en-US" sz="1400" b="1" dirty="0">
              <a:solidFill>
                <a:srgbClr val="162A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4685" y="2295931"/>
            <a:ext cx="4261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커넥터 및 어댑터가 데이터에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엑세스하고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이를 응용프로그램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모델에서 시각적으로 매핑하도록 구성하는데 초점을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맞추기 때문에 통합 단계는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 Services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약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응용프로그램 개발에서는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엄청난 양의 사용자 정의 코드가 필요합니다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44685" y="4388967"/>
            <a:ext cx="3178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162A7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기능 제공</a:t>
            </a:r>
            <a:endParaRPr lang="en-US" sz="1400" b="1" dirty="0">
              <a:solidFill>
                <a:srgbClr val="162A7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44685" y="4681494"/>
            <a:ext cx="4013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120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여개의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Util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모피어스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3rd Party API,</a:t>
            </a:r>
          </a:p>
          <a:p>
            <a:pPr>
              <a:lnSpc>
                <a:spcPct val="125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화면에 사용되는 테마 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즉각적으로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문제를 해결할 수 있는 기술지원 봇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Wiki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등을 제공합니다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29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5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기대효과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44488" y="138061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DC8B68-BBC9-4881-8274-EE7959EC5103}"/>
              </a:ext>
            </a:extLst>
          </p:cNvPr>
          <p:cNvSpPr txBox="1"/>
          <p:nvPr/>
        </p:nvSpPr>
        <p:spPr>
          <a:xfrm>
            <a:off x="345000" y="828098"/>
            <a:ext cx="107421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Aft>
                <a:spcPts val="600"/>
              </a:spcAft>
            </a:pP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측면의 편의성을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향상시키며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비용절감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신속한 문제 해결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연계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통합 부문에서 모바일 환경에 효율적인 대응환경을 마련합니다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2B26D-0966-4E58-9B5E-00D717073707}"/>
              </a:ext>
            </a:extLst>
          </p:cNvPr>
          <p:cNvSpPr txBox="1"/>
          <p:nvPr/>
        </p:nvSpPr>
        <p:spPr bwMode="gray">
          <a:xfrm>
            <a:off x="1916228" y="5853251"/>
            <a:ext cx="2016899" cy="52322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400" dirty="0"/>
              <a:t>개발 기간의 감소</a:t>
            </a:r>
            <a:endParaRPr lang="en-US" altLang="ko-KR" sz="1400" dirty="0"/>
          </a:p>
          <a:p>
            <a:pPr algn="ctr"/>
            <a:r>
              <a:rPr lang="ko-KR" altLang="en-US" sz="1400" dirty="0"/>
              <a:t>인력 및 투입비용의 감소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1B66E3-69CD-4306-9EB8-076B8EAA3CF1}"/>
              </a:ext>
            </a:extLst>
          </p:cNvPr>
          <p:cNvSpPr txBox="1"/>
          <p:nvPr/>
        </p:nvSpPr>
        <p:spPr bwMode="gray">
          <a:xfrm>
            <a:off x="5275942" y="5876874"/>
            <a:ext cx="2016899" cy="52322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400" smtClean="0"/>
              <a:t>개발자 수급 용이성</a:t>
            </a:r>
            <a:endParaRPr lang="en-US" altLang="ko-KR" sz="1400" smtClean="0"/>
          </a:p>
          <a:p>
            <a:pPr algn="ctr"/>
            <a:r>
              <a:rPr lang="ko-KR" altLang="en-US" sz="1400"/>
              <a:t>운영 및 유지보수 </a:t>
            </a:r>
            <a:r>
              <a:rPr lang="ko-KR" altLang="en-US" sz="1400" smtClean="0"/>
              <a:t>편의성</a:t>
            </a:r>
            <a:endParaRPr lang="en-US" altLang="ko-KR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CCE85D-8B75-49D6-BBBC-F57640B3BD80}"/>
              </a:ext>
            </a:extLst>
          </p:cNvPr>
          <p:cNvSpPr txBox="1"/>
          <p:nvPr/>
        </p:nvSpPr>
        <p:spPr bwMode="gray">
          <a:xfrm>
            <a:off x="8306850" y="5842326"/>
            <a:ext cx="2403222" cy="52322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400" dirty="0"/>
              <a:t>새로운 기능확장</a:t>
            </a:r>
            <a:endParaRPr lang="en-US" altLang="ko-KR" sz="1400" dirty="0"/>
          </a:p>
          <a:p>
            <a:pPr algn="ctr"/>
            <a:r>
              <a:rPr lang="ko-KR" altLang="en-US" sz="1400" dirty="0"/>
              <a:t>기존 시스템과의 원활한 연계 </a:t>
            </a:r>
            <a:endParaRPr lang="en-US" altLang="ko-KR" sz="1400" dirty="0"/>
          </a:p>
        </p:txBody>
      </p:sp>
      <p:sp>
        <p:nvSpPr>
          <p:cNvPr id="26" name="AutoShape 323">
            <a:extLst>
              <a:ext uri="{FF2B5EF4-FFF2-40B4-BE49-F238E27FC236}">
                <a16:creationId xmlns:a16="http://schemas.microsoft.com/office/drawing/2014/main" id="{99B3BD4D-36B9-43B9-BBA1-80609E34224D}"/>
              </a:ext>
            </a:extLst>
          </p:cNvPr>
          <p:cNvSpPr>
            <a:spLocks/>
          </p:cNvSpPr>
          <p:nvPr/>
        </p:nvSpPr>
        <p:spPr bwMode="gray">
          <a:xfrm rot="5400000" flipH="1">
            <a:off x="5876106" y="-762872"/>
            <a:ext cx="473002" cy="9742951"/>
          </a:xfrm>
          <a:prstGeom prst="leftBrace">
            <a:avLst>
              <a:gd name="adj1" fmla="val 41785"/>
              <a:gd name="adj2" fmla="val 50000"/>
            </a:avLst>
          </a:prstGeom>
          <a:gradFill rotWithShape="1">
            <a:gsLst>
              <a:gs pos="0">
                <a:srgbClr val="B2B2B2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37CD2-BB0C-41F5-B286-49A055457643}"/>
              </a:ext>
            </a:extLst>
          </p:cNvPr>
          <p:cNvSpPr txBox="1"/>
          <p:nvPr/>
        </p:nvSpPr>
        <p:spPr>
          <a:xfrm>
            <a:off x="4489792" y="2536627"/>
            <a:ext cx="1886919" cy="34017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000" b="0" smtClean="0">
                <a:solidFill>
                  <a:schemeClr val="tx1"/>
                </a:solidFill>
              </a:rPr>
              <a:t>통합개발환경</a:t>
            </a:r>
            <a:r>
              <a:rPr lang="en-US" altLang="ko-KR" sz="1000" b="0" smtClean="0">
                <a:solidFill>
                  <a:schemeClr val="tx1"/>
                </a:solidFill>
              </a:rPr>
              <a:t>(IDE)</a:t>
            </a:r>
            <a:endParaRPr lang="ko-KR" altLang="en-US" sz="1000" b="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A2D51B-1D0A-4C78-AC0D-A3CDAC4BF748}"/>
              </a:ext>
            </a:extLst>
          </p:cNvPr>
          <p:cNvSpPr txBox="1"/>
          <p:nvPr/>
        </p:nvSpPr>
        <p:spPr>
          <a:xfrm>
            <a:off x="6666763" y="3560578"/>
            <a:ext cx="2204462" cy="3090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200" b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b="0" dirty="0">
                <a:solidFill>
                  <a:schemeClr val="tx1"/>
                </a:solidFill>
              </a:rPr>
              <a:t>Legacy Interface Adapter</a:t>
            </a:r>
            <a:endParaRPr lang="ko-KR" altLang="en-US" sz="1000" b="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A69AFB-3F4D-4725-A713-58737FB1195B}"/>
              </a:ext>
            </a:extLst>
          </p:cNvPr>
          <p:cNvSpPr txBox="1"/>
          <p:nvPr/>
        </p:nvSpPr>
        <p:spPr>
          <a:xfrm>
            <a:off x="6933028" y="3054619"/>
            <a:ext cx="1360337" cy="34017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b="0">
                <a:solidFill>
                  <a:schemeClr val="tx1"/>
                </a:solidFill>
              </a:rPr>
              <a:t>Low</a:t>
            </a:r>
            <a:r>
              <a:rPr lang="ko-KR" altLang="en-US" sz="1000" b="0">
                <a:solidFill>
                  <a:schemeClr val="tx1"/>
                </a:solidFill>
              </a:rPr>
              <a:t> </a:t>
            </a:r>
            <a:r>
              <a:rPr lang="en-US" altLang="ko-KR" sz="1000" b="0" dirty="0">
                <a:solidFill>
                  <a:schemeClr val="tx1"/>
                </a:solidFill>
              </a:rPr>
              <a:t>Code</a:t>
            </a:r>
            <a:endParaRPr lang="ko-KR" altLang="en-US" sz="1000" b="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A1EDD0-9773-48E3-AC37-C7D7EB02A112}"/>
              </a:ext>
            </a:extLst>
          </p:cNvPr>
          <p:cNvSpPr txBox="1"/>
          <p:nvPr/>
        </p:nvSpPr>
        <p:spPr>
          <a:xfrm>
            <a:off x="6610740" y="2615167"/>
            <a:ext cx="1950446" cy="3090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1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</a:rPr>
              <a:t>One Source Multi Use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877966-3795-4736-A9E9-4CB2434C58CC}"/>
              </a:ext>
            </a:extLst>
          </p:cNvPr>
          <p:cNvSpPr txBox="1"/>
          <p:nvPr/>
        </p:nvSpPr>
        <p:spPr>
          <a:xfrm>
            <a:off x="8744451" y="2927043"/>
            <a:ext cx="1623628" cy="34017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000" b="0" dirty="0">
                <a:solidFill>
                  <a:schemeClr val="tx1"/>
                </a:solidFill>
              </a:rPr>
              <a:t>모바일 표준화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A60EA6-0EC0-4517-92FF-619F254D9799}"/>
              </a:ext>
            </a:extLst>
          </p:cNvPr>
          <p:cNvSpPr txBox="1"/>
          <p:nvPr/>
        </p:nvSpPr>
        <p:spPr>
          <a:xfrm>
            <a:off x="4728666" y="3035376"/>
            <a:ext cx="1886919" cy="34017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b="0" dirty="0">
                <a:solidFill>
                  <a:schemeClr val="tx1"/>
                </a:solidFill>
              </a:rPr>
              <a:t>Hybrid Platform</a:t>
            </a:r>
            <a:endParaRPr lang="ko-KR" altLang="en-US" sz="1000" b="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FD668-D64D-4DD4-849F-95A3F5C0F38E}"/>
              </a:ext>
            </a:extLst>
          </p:cNvPr>
          <p:cNvSpPr txBox="1"/>
          <p:nvPr/>
        </p:nvSpPr>
        <p:spPr>
          <a:xfrm>
            <a:off x="9051037" y="3467266"/>
            <a:ext cx="1260697" cy="3090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1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dirty="0">
                <a:solidFill>
                  <a:schemeClr val="tx1"/>
                </a:solidFill>
              </a:rPr>
              <a:t>3rd Party </a:t>
            </a:r>
            <a:r>
              <a:rPr lang="ko-KR" altLang="en-US" sz="1000" dirty="0">
                <a:solidFill>
                  <a:schemeClr val="tx1"/>
                </a:solidFill>
              </a:rPr>
              <a:t>연계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9D3590-105E-494C-B782-82731BC81482}"/>
              </a:ext>
            </a:extLst>
          </p:cNvPr>
          <p:cNvSpPr txBox="1"/>
          <p:nvPr/>
        </p:nvSpPr>
        <p:spPr>
          <a:xfrm>
            <a:off x="4949782" y="3559773"/>
            <a:ext cx="1404219" cy="34017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b="0" dirty="0">
                <a:solidFill>
                  <a:schemeClr val="tx1"/>
                </a:solidFill>
              </a:rPr>
              <a:t>Web / App</a:t>
            </a:r>
            <a:endParaRPr lang="ko-KR" altLang="en-US" sz="1000" b="0" dirty="0">
              <a:solidFill>
                <a:schemeClr val="tx1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D06B9ED-BA60-44E5-93C1-75F6DD1B5B16}"/>
              </a:ext>
            </a:extLst>
          </p:cNvPr>
          <p:cNvGrpSpPr/>
          <p:nvPr/>
        </p:nvGrpSpPr>
        <p:grpSpPr>
          <a:xfrm>
            <a:off x="1722100" y="2546578"/>
            <a:ext cx="2450249" cy="1409416"/>
            <a:chOff x="11876296" y="6386475"/>
            <a:chExt cx="5069422" cy="291600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ACBEC95-422D-4EA6-AFA2-E77F722DD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96" y="6386475"/>
              <a:ext cx="5069422" cy="291600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3B5C406-4CB4-4055-8E60-5CA7DC8E1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2467814" y="6504940"/>
              <a:ext cx="3886387" cy="253966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732C2C8-71AD-4DD0-996B-B6656729B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6427" y="7039148"/>
              <a:ext cx="2229160" cy="1471245"/>
            </a:xfrm>
            <a:prstGeom prst="rect">
              <a:avLst/>
            </a:prstGeom>
          </p:spPr>
        </p:pic>
      </p:grpSp>
      <p:sp>
        <p:nvSpPr>
          <p:cNvPr id="58" name="직사각형 57"/>
          <p:cNvSpPr/>
          <p:nvPr/>
        </p:nvSpPr>
        <p:spPr>
          <a:xfrm>
            <a:off x="1815804" y="1536852"/>
            <a:ext cx="858993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900" b="1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UX</a:t>
            </a:r>
            <a:r>
              <a:rPr lang="ko-KR" altLang="en-US" sz="1900" b="1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</a:t>
            </a:r>
            <a:r>
              <a:rPr lang="ko-KR" altLang="en-US" sz="1900" b="1" smtClean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개발까지 통합개발환경</a:t>
            </a:r>
            <a:r>
              <a:rPr lang="en-US" altLang="ko-KR" sz="1900" b="1" smtClean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(IDE)</a:t>
            </a:r>
            <a:r>
              <a:rPr lang="ko-KR" altLang="en-US" sz="1900" b="1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900" b="1" smtClean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운영</a:t>
            </a:r>
            <a:r>
              <a:rPr lang="en-US" altLang="ko-KR" sz="1900" b="1" smtClean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900" b="1" smtClean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유지관리 효율적 대응환경</a:t>
            </a:r>
            <a:r>
              <a:rPr lang="en-US" altLang="ko-KR" sz="1900" b="1" smtClean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900" b="1" smtClean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DevOps</a:t>
            </a:r>
            <a:r>
              <a:rPr lang="ko-KR" altLang="en-US" sz="2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전략의 빠르고 효율적인 적용으로 </a:t>
            </a:r>
            <a:r>
              <a:rPr lang="en-US" altLang="ko-KR" sz="2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DX(Digital Transformation)</a:t>
            </a:r>
            <a:r>
              <a:rPr lang="ko-KR" altLang="en-US" sz="2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완성</a:t>
            </a:r>
            <a:endParaRPr lang="ko-KR" altLang="en-US" sz="20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9A2326-B007-4B8C-8F28-DFEA19BF5CF0}"/>
              </a:ext>
            </a:extLst>
          </p:cNvPr>
          <p:cNvSpPr txBox="1"/>
          <p:nvPr/>
        </p:nvSpPr>
        <p:spPr>
          <a:xfrm>
            <a:off x="2159714" y="4382889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>
                <a:solidFill>
                  <a:srgbClr val="FF0000"/>
                </a:solidFill>
              </a:rPr>
              <a:t>Cost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Reduction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64438A-C0D5-4B14-B59B-90DAA5461882}"/>
              </a:ext>
            </a:extLst>
          </p:cNvPr>
          <p:cNvSpPr txBox="1"/>
          <p:nvPr/>
        </p:nvSpPr>
        <p:spPr>
          <a:xfrm>
            <a:off x="5638964" y="4305910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Management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Convenience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F5D911-CD42-4D0C-AE94-84B92907EF80}"/>
              </a:ext>
            </a:extLst>
          </p:cNvPr>
          <p:cNvSpPr txBox="1"/>
          <p:nvPr/>
        </p:nvSpPr>
        <p:spPr>
          <a:xfrm>
            <a:off x="9026930" y="4266714"/>
            <a:ext cx="11592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</a:rPr>
              <a:t>IT Function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Extensibility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304725" y="4806638"/>
            <a:ext cx="1301219" cy="1004030"/>
            <a:chOff x="2159714" y="4725651"/>
            <a:chExt cx="1557986" cy="1202153"/>
          </a:xfrm>
        </p:grpSpPr>
        <p:pic>
          <p:nvPicPr>
            <p:cNvPr id="41" name="Picture 18" descr="증가, 비용, 아이콘. 증가, meticulously, 비용, 디자인된다, 아름다운, 아이콘. | CanStock">
              <a:extLst>
                <a:ext uri="{FF2B5EF4-FFF2-40B4-BE49-F238E27FC236}">
                  <a16:creationId xmlns:a16="http://schemas.microsoft.com/office/drawing/2014/main" id="{4D7A8888-8789-4F84-8E5C-2D9BF18935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41" t="18366" r="20041" b="18366"/>
            <a:stretch/>
          </p:blipFill>
          <p:spPr bwMode="auto">
            <a:xfrm>
              <a:off x="2159714" y="4725651"/>
              <a:ext cx="1541907" cy="1202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bag, coins, dollar, money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6083" y="4877886"/>
              <a:ext cx="621617" cy="62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8928814" y="4753852"/>
            <a:ext cx="1374075" cy="1068150"/>
            <a:chOff x="8847095" y="4690547"/>
            <a:chExt cx="1520984" cy="1182351"/>
          </a:xfrm>
        </p:grpSpPr>
        <p:pic>
          <p:nvPicPr>
            <p:cNvPr id="47" name="Picture 24" descr="What is SASE (Secure Access Service Edge)? | Fortinet">
              <a:extLst>
                <a:ext uri="{FF2B5EF4-FFF2-40B4-BE49-F238E27FC236}">
                  <a16:creationId xmlns:a16="http://schemas.microsoft.com/office/drawing/2014/main" id="{42AEDF56-BA73-4D03-B990-8F3A9A1D75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85" r="15285"/>
            <a:stretch/>
          </p:blipFill>
          <p:spPr bwMode="auto">
            <a:xfrm>
              <a:off x="8847095" y="4690547"/>
              <a:ext cx="1304642" cy="1182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tools, screwdriver, wrench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5045" y="4867588"/>
              <a:ext cx="613034" cy="613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5675455" y="4817513"/>
            <a:ext cx="1251361" cy="1021600"/>
            <a:chOff x="5393757" y="4709580"/>
            <a:chExt cx="1434882" cy="1171425"/>
          </a:xfrm>
        </p:grpSpPr>
        <p:pic>
          <p:nvPicPr>
            <p:cNvPr id="43" name="Picture 22" descr="Improvement icon in flat style. Gear project vector illustration on white  isolated background. Productivity business concept. (1185358391) - 게티이미지뱅크">
              <a:extLst>
                <a:ext uri="{FF2B5EF4-FFF2-40B4-BE49-F238E27FC236}">
                  <a16:creationId xmlns:a16="http://schemas.microsoft.com/office/drawing/2014/main" id="{2741C64E-2C1B-478C-B579-8BDB13707C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6" t="18782" r="16536" b="18782"/>
            <a:stretch/>
          </p:blipFill>
          <p:spPr bwMode="auto">
            <a:xfrm>
              <a:off x="5393757" y="4709580"/>
              <a:ext cx="1255719" cy="1171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man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326" y="4877886"/>
              <a:ext cx="652313" cy="652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80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73AA9-B0F2-4EED-A029-CB77EFB7D76E}"/>
              </a:ext>
            </a:extLst>
          </p:cNvPr>
          <p:cNvSpPr txBox="1"/>
          <p:nvPr/>
        </p:nvSpPr>
        <p:spPr bwMode="gray">
          <a:xfrm>
            <a:off x="2293817" y="1301407"/>
            <a:ext cx="2750753" cy="640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atinLnBrk="0">
              <a:lnSpc>
                <a:spcPct val="130000"/>
              </a:lnSpc>
              <a:spcBef>
                <a:spcPts val="275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ko-KR" altLang="en-US" sz="32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rgbClr val="E62645"/>
                </a:solidFill>
                <a:latin typeface="+mn-ea"/>
                <a:cs typeface="NanumBarunGothicOTF" charset="-127"/>
              </a:rPr>
              <a:t>주요 구축 사례</a:t>
            </a:r>
            <a:endParaRPr lang="ko-KR" altLang="en-US" sz="3200" b="1" dirty="0">
              <a:ln>
                <a:solidFill>
                  <a:srgbClr val="06367A">
                    <a:alpha val="0"/>
                  </a:srgbClr>
                </a:solidFill>
              </a:ln>
              <a:solidFill>
                <a:srgbClr val="E62645"/>
              </a:solidFill>
              <a:latin typeface="+mn-ea"/>
              <a:cs typeface="NanumBarunGothicOTF" charset="-127"/>
            </a:endParaRPr>
          </a:p>
        </p:txBody>
      </p:sp>
      <p:pic>
        <p:nvPicPr>
          <p:cNvPr id="3" name="그래픽 3">
            <a:extLst>
              <a:ext uri="{FF2B5EF4-FFF2-40B4-BE49-F238E27FC236}">
                <a16:creationId xmlns:a16="http://schemas.microsoft.com/office/drawing/2014/main" id="{DBD67C14-55D5-4273-B321-4B15A94FD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45745" y="1313308"/>
            <a:ext cx="557742" cy="557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74D9D-35A5-4491-B852-603DB74ADE35}"/>
              </a:ext>
            </a:extLst>
          </p:cNvPr>
          <p:cNvSpPr txBox="1"/>
          <p:nvPr/>
        </p:nvSpPr>
        <p:spPr bwMode="gray">
          <a:xfrm>
            <a:off x="2293817" y="2060848"/>
            <a:ext cx="3239084" cy="640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atinLnBrk="0">
              <a:lnSpc>
                <a:spcPct val="130000"/>
              </a:lnSpc>
              <a:spcBef>
                <a:spcPts val="275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구축 사례</a:t>
            </a: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</a:t>
            </a:r>
            <a:endParaRPr lang="en-US" altLang="ko-KR" sz="1600" b="1" dirty="0">
              <a:ln>
                <a:solidFill>
                  <a:srgbClr val="06367A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1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 구축사례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21C90F07-6F9D-4F58-9441-F377B4C71F4F}"/>
              </a:ext>
            </a:extLst>
          </p:cNvPr>
          <p:cNvSpPr txBox="1"/>
          <p:nvPr/>
        </p:nvSpPr>
        <p:spPr>
          <a:xfrm>
            <a:off x="2144553" y="1164640"/>
            <a:ext cx="2584362" cy="30777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CJ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택배 고객앱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직원앱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 구축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212129" y="5098536"/>
            <a:ext cx="48848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300"/>
              </a:spcBef>
            </a:pP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CJ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대한통운 모바일 개발 플랫폼 표준화 및 차세대 프로젝트“</a:t>
            </a:r>
            <a:endParaRPr lang="ko-KR" altLang="en-US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CJ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대한통운 고객앱 개발 및 앱 스토어 배포</a:t>
            </a:r>
            <a:endParaRPr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CJ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대한통운 직원앱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간선기사앱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택배터미널앱 개발</a:t>
            </a:r>
            <a:endParaRPr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택배 전용 푸시 시스템 구축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78" y="1015230"/>
            <a:ext cx="1074702" cy="45053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097094" y="1551951"/>
            <a:ext cx="4116665" cy="3532651"/>
            <a:chOff x="1097094" y="1551951"/>
            <a:chExt cx="4116665" cy="353265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226" y="1655468"/>
              <a:ext cx="1779609" cy="325730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5570" y="1655468"/>
              <a:ext cx="1686057" cy="3201758"/>
            </a:xfrm>
            <a:prstGeom prst="rect">
              <a:avLst/>
            </a:prstGeom>
          </p:spPr>
        </p:pic>
        <p:pic>
          <p:nvPicPr>
            <p:cNvPr id="32" name="Picture 6" descr="white phone mockup png에 대한 이미지 검색결과">
              <a:extLst>
                <a:ext uri="{FF2B5EF4-FFF2-40B4-BE49-F238E27FC236}">
                  <a16:creationId xmlns:a16="http://schemas.microsoft.com/office/drawing/2014/main" id="{8229A775-0286-48DA-B38A-88B1A50DE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6" r="22816"/>
            <a:stretch/>
          </p:blipFill>
          <p:spPr bwMode="auto">
            <a:xfrm>
              <a:off x="1097094" y="1551951"/>
              <a:ext cx="2094918" cy="3497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white phone mockup png에 대한 이미지 검색결과">
              <a:extLst>
                <a:ext uri="{FF2B5EF4-FFF2-40B4-BE49-F238E27FC236}">
                  <a16:creationId xmlns:a16="http://schemas.microsoft.com/office/drawing/2014/main" id="{8229A775-0286-48DA-B38A-88B1A50DE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6" r="22816"/>
            <a:stretch/>
          </p:blipFill>
          <p:spPr bwMode="auto">
            <a:xfrm>
              <a:off x="3118841" y="1587173"/>
              <a:ext cx="2094918" cy="3497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1C90F07-6F9D-4F58-9441-F377B4C71F4F}"/>
              </a:ext>
            </a:extLst>
          </p:cNvPr>
          <p:cNvSpPr txBox="1"/>
          <p:nvPr/>
        </p:nvSpPr>
        <p:spPr>
          <a:xfrm>
            <a:off x="8473934" y="1192168"/>
            <a:ext cx="1967205" cy="30777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쉽고 편리한 스마트뱅킹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55304" y="5227425"/>
            <a:ext cx="48848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300"/>
              </a:spcBef>
            </a:pP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“비대면 계좌개설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예금상품가입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대출신청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오픈뱅킹 서비스“</a:t>
            </a:r>
            <a:endParaRPr lang="ko-KR" altLang="en-US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 웹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앱 모두 가능한 비대면 대출 신청 및 처리</a:t>
            </a:r>
            <a:endParaRPr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간편인증서 및 공동인증서를 통한 인터넷 뱅킹 </a:t>
            </a: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쉽고 빠른 자동대출 및 계좌 관리 서비스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Picture 2" descr="대신저축은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04" y="1164640"/>
            <a:ext cx="1208265" cy="37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928807" y="1680840"/>
            <a:ext cx="4116665" cy="3497429"/>
            <a:chOff x="985632" y="1551951"/>
            <a:chExt cx="4116665" cy="3497429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2885" y="1786855"/>
              <a:ext cx="1667897" cy="3070371"/>
            </a:xfrm>
            <a:prstGeom prst="rect">
              <a:avLst/>
            </a:prstGeom>
          </p:spPr>
        </p:pic>
        <p:pic>
          <p:nvPicPr>
            <p:cNvPr id="40" name="Picture 6" descr="white phone mockup png에 대한 이미지 검색결과">
              <a:extLst>
                <a:ext uri="{FF2B5EF4-FFF2-40B4-BE49-F238E27FC236}">
                  <a16:creationId xmlns:a16="http://schemas.microsoft.com/office/drawing/2014/main" id="{8229A775-0286-48DA-B38A-88B1A50DE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6" r="22816"/>
            <a:stretch/>
          </p:blipFill>
          <p:spPr bwMode="auto">
            <a:xfrm>
              <a:off x="3007379" y="1551951"/>
              <a:ext cx="2094918" cy="3497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7632" y="1655468"/>
              <a:ext cx="1647411" cy="3176591"/>
            </a:xfrm>
            <a:prstGeom prst="rect">
              <a:avLst/>
            </a:prstGeom>
          </p:spPr>
        </p:pic>
        <p:pic>
          <p:nvPicPr>
            <p:cNvPr id="42" name="Picture 6" descr="white phone mockup png에 대한 이미지 검색결과">
              <a:extLst>
                <a:ext uri="{FF2B5EF4-FFF2-40B4-BE49-F238E27FC236}">
                  <a16:creationId xmlns:a16="http://schemas.microsoft.com/office/drawing/2014/main" id="{8229A775-0286-48DA-B38A-88B1A50DE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6" r="22816"/>
            <a:stretch/>
          </p:blipFill>
          <p:spPr bwMode="auto">
            <a:xfrm>
              <a:off x="985632" y="1551951"/>
              <a:ext cx="2094918" cy="3497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43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1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 구축사례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688421" y="5136636"/>
            <a:ext cx="48848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300"/>
              </a:spcBef>
            </a:pP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“표준화된 모바일 개발환경 구성과 모바일 업무환경 구축 용이화“</a:t>
            </a:r>
            <a:endParaRPr lang="ko-KR" altLang="en-US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그룹웨어 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레거시 시스템 연동</a:t>
            </a:r>
            <a:endParaRPr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CI/CD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파이프라인을 통한 자동화</a:t>
            </a:r>
            <a:endParaRPr lang="en-US" altLang="ko-KR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 모바일 앱 관리를 통한 운영 편의성 향상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952671-13E8-40D8-9F5D-D7F9636F2AAE}"/>
              </a:ext>
            </a:extLst>
          </p:cNvPr>
          <p:cNvSpPr txBox="1"/>
          <p:nvPr/>
        </p:nvSpPr>
        <p:spPr>
          <a:xfrm>
            <a:off x="7885135" y="1141205"/>
            <a:ext cx="2016899" cy="30777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사내 모바일 업무 플랫폼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6" y="1114645"/>
            <a:ext cx="1271376" cy="3511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482" y="1164640"/>
            <a:ext cx="615766" cy="22912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564311" y="1551951"/>
            <a:ext cx="4116665" cy="3497429"/>
            <a:chOff x="6564311" y="1551951"/>
            <a:chExt cx="4116665" cy="34974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9694" y="1587173"/>
              <a:ext cx="1594464" cy="3228108"/>
            </a:xfrm>
            <a:prstGeom prst="rect">
              <a:avLst/>
            </a:prstGeom>
          </p:spPr>
        </p:pic>
        <p:pic>
          <p:nvPicPr>
            <p:cNvPr id="28" name="Picture 6" descr="white phone mockup png에 대한 이미지 검색결과">
              <a:extLst>
                <a:ext uri="{FF2B5EF4-FFF2-40B4-BE49-F238E27FC236}">
                  <a16:creationId xmlns:a16="http://schemas.microsoft.com/office/drawing/2014/main" id="{8229A775-0286-48DA-B38A-88B1A50DE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6" r="22816"/>
            <a:stretch/>
          </p:blipFill>
          <p:spPr bwMode="auto">
            <a:xfrm>
              <a:off x="6564311" y="1551951"/>
              <a:ext cx="2094918" cy="3497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9304" y="1655468"/>
              <a:ext cx="1678760" cy="3201758"/>
            </a:xfrm>
            <a:prstGeom prst="rect">
              <a:avLst/>
            </a:prstGeom>
          </p:spPr>
        </p:pic>
        <p:pic>
          <p:nvPicPr>
            <p:cNvPr id="29" name="Picture 6" descr="white phone mockup png에 대한 이미지 검색결과">
              <a:extLst>
                <a:ext uri="{FF2B5EF4-FFF2-40B4-BE49-F238E27FC236}">
                  <a16:creationId xmlns:a16="http://schemas.microsoft.com/office/drawing/2014/main" id="{8229A775-0286-48DA-B38A-88B1A50DE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6" r="22816"/>
            <a:stretch/>
          </p:blipFill>
          <p:spPr bwMode="auto">
            <a:xfrm>
              <a:off x="8586058" y="1551951"/>
              <a:ext cx="2094918" cy="3497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1C90F07-6F9D-4F58-9441-F377B4C71F4F}"/>
              </a:ext>
            </a:extLst>
          </p:cNvPr>
          <p:cNvSpPr txBox="1"/>
          <p:nvPr/>
        </p:nvSpPr>
        <p:spPr>
          <a:xfrm>
            <a:off x="2317608" y="1134594"/>
            <a:ext cx="3294492" cy="30777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사고차량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 견적 시스템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(AOS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알파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12129" y="5098536"/>
            <a:ext cx="48848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300"/>
              </a:spcBef>
            </a:pP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를 접목한 자동차 보상 프로세스의 혁신“</a:t>
            </a: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수리비 견적 산출과 손해사정 업무의 자동화</a:t>
            </a: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보험사 보상 직원과 현장 출동 담당자의 업무 개선</a:t>
            </a: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PC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서비스를 모바일에서도 구현함으로써 고객 편의성 증대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212129" y="1613428"/>
            <a:ext cx="3949927" cy="3370198"/>
            <a:chOff x="879002" y="1613427"/>
            <a:chExt cx="4747944" cy="405109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319DFC1-1A97-4D40-9346-4E84D1309F48}"/>
                </a:ext>
              </a:extLst>
            </p:cNvPr>
            <p:cNvGrpSpPr/>
            <p:nvPr/>
          </p:nvGrpSpPr>
          <p:grpSpPr>
            <a:xfrm>
              <a:off x="879002" y="1613427"/>
              <a:ext cx="2412880" cy="4028260"/>
              <a:chOff x="7402193" y="1553640"/>
              <a:chExt cx="2412880" cy="4028260"/>
            </a:xfrm>
          </p:grpSpPr>
          <p:sp>
            <p:nvSpPr>
              <p:cNvPr id="34" name="모서리가 둥근 직사각형 10">
                <a:extLst>
                  <a:ext uri="{FF2B5EF4-FFF2-40B4-BE49-F238E27FC236}">
                    <a16:creationId xmlns:a16="http://schemas.microsoft.com/office/drawing/2014/main" id="{E167238D-C344-4EA3-921F-3170C313208A}"/>
                  </a:ext>
                </a:extLst>
              </p:cNvPr>
              <p:cNvSpPr/>
              <p:nvPr/>
            </p:nvSpPr>
            <p:spPr>
              <a:xfrm>
                <a:off x="7697327" y="1625923"/>
                <a:ext cx="1837417" cy="304500"/>
              </a:xfrm>
              <a:prstGeom prst="roundRect">
                <a:avLst>
                  <a:gd name="adj" fmla="val 41692"/>
                </a:avLst>
              </a:prstGeom>
              <a:solidFill>
                <a:srgbClr val="585D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DE785A2-AEF7-45C7-A4A8-4E5FCB48A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82"/>
              <a:stretch/>
            </p:blipFill>
            <p:spPr>
              <a:xfrm>
                <a:off x="7678080" y="1737434"/>
                <a:ext cx="1879387" cy="3585532"/>
              </a:xfrm>
              <a:prstGeom prst="rect">
                <a:avLst/>
              </a:prstGeom>
            </p:spPr>
          </p:pic>
          <p:pic>
            <p:nvPicPr>
              <p:cNvPr id="36" name="Picture 6" descr="white phone mockup png에 대한 이미지 검색결과">
                <a:extLst>
                  <a:ext uri="{FF2B5EF4-FFF2-40B4-BE49-F238E27FC236}">
                    <a16:creationId xmlns:a16="http://schemas.microsoft.com/office/drawing/2014/main" id="{E3D79041-75F7-4057-9858-BF39ED5D1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r="22816"/>
              <a:stretch/>
            </p:blipFill>
            <p:spPr bwMode="auto">
              <a:xfrm>
                <a:off x="7402193" y="1553640"/>
                <a:ext cx="2412880" cy="4028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5B35510-85C2-4D35-B40F-ABE521162227}"/>
                </a:ext>
              </a:extLst>
            </p:cNvPr>
            <p:cNvGrpSpPr/>
            <p:nvPr/>
          </p:nvGrpSpPr>
          <p:grpSpPr>
            <a:xfrm>
              <a:off x="3214066" y="1636258"/>
              <a:ext cx="2412880" cy="4028260"/>
              <a:chOff x="9622068" y="1568408"/>
              <a:chExt cx="2412880" cy="4028260"/>
            </a:xfrm>
          </p:grpSpPr>
          <p:sp>
            <p:nvSpPr>
              <p:cNvPr id="31" name="모서리가 둥근 직사각형 18">
                <a:extLst>
                  <a:ext uri="{FF2B5EF4-FFF2-40B4-BE49-F238E27FC236}">
                    <a16:creationId xmlns:a16="http://schemas.microsoft.com/office/drawing/2014/main" id="{9D1C0A73-BEF4-413E-8918-AB29A87596F1}"/>
                  </a:ext>
                </a:extLst>
              </p:cNvPr>
              <p:cNvSpPr/>
              <p:nvPr/>
            </p:nvSpPr>
            <p:spPr>
              <a:xfrm>
                <a:off x="9902397" y="1659891"/>
                <a:ext cx="1899418" cy="304500"/>
              </a:xfrm>
              <a:prstGeom prst="roundRect">
                <a:avLst>
                  <a:gd name="adj" fmla="val 41692"/>
                </a:avLst>
              </a:prstGeom>
              <a:solidFill>
                <a:srgbClr val="1C93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37F6DE3-7AEF-491B-993E-FF0B3AC83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40"/>
              <a:stretch/>
            </p:blipFill>
            <p:spPr>
              <a:xfrm>
                <a:off x="9907522" y="1820848"/>
                <a:ext cx="1885721" cy="3541000"/>
              </a:xfrm>
              <a:prstGeom prst="rect">
                <a:avLst/>
              </a:prstGeom>
            </p:spPr>
          </p:pic>
          <p:pic>
            <p:nvPicPr>
              <p:cNvPr id="33" name="Picture 6" descr="white phone mockup png에 대한 이미지 검색결과">
                <a:extLst>
                  <a:ext uri="{FF2B5EF4-FFF2-40B4-BE49-F238E27FC236}">
                    <a16:creationId xmlns:a16="http://schemas.microsoft.com/office/drawing/2014/main" id="{06EB9642-5EE9-4132-B1AD-5C6973549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r="22816"/>
              <a:stretch/>
            </p:blipFill>
            <p:spPr bwMode="auto">
              <a:xfrm>
                <a:off x="9622068" y="1568408"/>
                <a:ext cx="2412880" cy="4028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7" name="Picture 2" descr="보험개발원, '인슈테크 매트릭스' 추진 위한 전담팀 구성…AI보상랩팀도 ...">
            <a:extLst>
              <a:ext uri="{FF2B5EF4-FFF2-40B4-BE49-F238E27FC236}">
                <a16:creationId xmlns:a16="http://schemas.microsoft.com/office/drawing/2014/main" id="{B79B9CA7-A495-4904-A3D8-AA8AF7EEB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0713"/>
          <a:stretch/>
        </p:blipFill>
        <p:spPr bwMode="auto">
          <a:xfrm>
            <a:off x="985632" y="1182753"/>
            <a:ext cx="1326129" cy="3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1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1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주요 구축사례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871424" y="5027404"/>
            <a:ext cx="473341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300"/>
              </a:spcBef>
            </a:pP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“업계 최초 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시간 대출 시스템 구축“</a:t>
            </a: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K Car (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자동차 정보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와 연계하여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One-Stop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모바일 대출 시스템 구현</a:t>
            </a: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대출 고객의 접점 확대</a:t>
            </a:r>
          </a:p>
          <a:p>
            <a:pPr marL="171450" indent="-171450" latinLnBrk="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비대면 대출로 고객 편의성 향상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094152" y="1652739"/>
            <a:ext cx="3904813" cy="3320404"/>
            <a:chOff x="7201337" y="1652739"/>
            <a:chExt cx="4785288" cy="406910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3F9A849-DF38-49B9-83DB-1413CDC049D1}"/>
                </a:ext>
              </a:extLst>
            </p:cNvPr>
            <p:cNvGrpSpPr/>
            <p:nvPr/>
          </p:nvGrpSpPr>
          <p:grpSpPr>
            <a:xfrm>
              <a:off x="7201337" y="1652739"/>
              <a:ext cx="2412880" cy="4028260"/>
              <a:chOff x="7402193" y="1553640"/>
              <a:chExt cx="2412880" cy="4028260"/>
            </a:xfrm>
          </p:grpSpPr>
          <p:sp>
            <p:nvSpPr>
              <p:cNvPr id="46" name="모서리가 둥근 직사각형 10">
                <a:extLst>
                  <a:ext uri="{FF2B5EF4-FFF2-40B4-BE49-F238E27FC236}">
                    <a16:creationId xmlns:a16="http://schemas.microsoft.com/office/drawing/2014/main" id="{FF55303A-6951-4873-B94A-10179487C5E3}"/>
                  </a:ext>
                </a:extLst>
              </p:cNvPr>
              <p:cNvSpPr/>
              <p:nvPr/>
            </p:nvSpPr>
            <p:spPr>
              <a:xfrm>
                <a:off x="7643862" y="1620136"/>
                <a:ext cx="1948594" cy="304500"/>
              </a:xfrm>
              <a:prstGeom prst="roundRect">
                <a:avLst>
                  <a:gd name="adj" fmla="val 41692"/>
                </a:avLst>
              </a:prstGeom>
              <a:solidFill>
                <a:srgbClr val="DA32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8" descr="C:\Users\lyg\Desktop\튜토리얼\이미지\BAK\UI-CH-APP-MN-004_메인화면_640x1096.png">
                <a:extLst>
                  <a:ext uri="{FF2B5EF4-FFF2-40B4-BE49-F238E27FC236}">
                    <a16:creationId xmlns:a16="http://schemas.microsoft.com/office/drawing/2014/main" id="{B1C6A83E-53C4-4F8A-B0BC-9916C5F1B4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3861" y="1753336"/>
                <a:ext cx="1948594" cy="35827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/>
            </p:spPr>
          </p:pic>
          <p:pic>
            <p:nvPicPr>
              <p:cNvPr id="48" name="Picture 6" descr="white phone mockup png에 대한 이미지 검색결과">
                <a:extLst>
                  <a:ext uri="{FF2B5EF4-FFF2-40B4-BE49-F238E27FC236}">
                    <a16:creationId xmlns:a16="http://schemas.microsoft.com/office/drawing/2014/main" id="{72F7B1F9-7F5D-4078-A906-648529726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r="22816"/>
              <a:stretch/>
            </p:blipFill>
            <p:spPr bwMode="auto">
              <a:xfrm>
                <a:off x="7402193" y="1553640"/>
                <a:ext cx="2412880" cy="4028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599DF3B-6010-4A19-B02F-DC03366AFBA4}"/>
                </a:ext>
              </a:extLst>
            </p:cNvPr>
            <p:cNvGrpSpPr/>
            <p:nvPr/>
          </p:nvGrpSpPr>
          <p:grpSpPr>
            <a:xfrm>
              <a:off x="9573745" y="1693583"/>
              <a:ext cx="2412880" cy="4028260"/>
              <a:chOff x="9622068" y="1568408"/>
              <a:chExt cx="2412880" cy="4028260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6B2510C-C354-4A48-8C51-3299B7FAEE21}"/>
                  </a:ext>
                </a:extLst>
              </p:cNvPr>
              <p:cNvSpPr/>
              <p:nvPr/>
            </p:nvSpPr>
            <p:spPr>
              <a:xfrm>
                <a:off x="9877074" y="1620136"/>
                <a:ext cx="1948594" cy="304500"/>
              </a:xfrm>
              <a:prstGeom prst="roundRect">
                <a:avLst>
                  <a:gd name="adj" fmla="val 41692"/>
                </a:avLst>
              </a:prstGeom>
              <a:solidFill>
                <a:srgbClr val="F547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" descr="C:\Users\lyg\Desktop\튜토리얼\이미지\BAK\UI-CH-APP-CO-002_인증 방식 선택.png">
                <a:extLst>
                  <a:ext uri="{FF2B5EF4-FFF2-40B4-BE49-F238E27FC236}">
                    <a16:creationId xmlns:a16="http://schemas.microsoft.com/office/drawing/2014/main" id="{0E00F895-EBAA-4892-8912-9E1CFF654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7613" y="1753335"/>
                <a:ext cx="1905549" cy="361787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/>
            </p:spPr>
          </p:pic>
          <p:pic>
            <p:nvPicPr>
              <p:cNvPr id="45" name="Picture 6" descr="white phone mockup png에 대한 이미지 검색결과">
                <a:extLst>
                  <a:ext uri="{FF2B5EF4-FFF2-40B4-BE49-F238E27FC236}">
                    <a16:creationId xmlns:a16="http://schemas.microsoft.com/office/drawing/2014/main" id="{8229A775-0286-48DA-B38A-88B1A50DED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r="22816"/>
              <a:stretch/>
            </p:blipFill>
            <p:spPr bwMode="auto">
              <a:xfrm>
                <a:off x="9622068" y="1568408"/>
                <a:ext cx="2412880" cy="4028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7952671-13E8-40D8-9F5D-D7F9636F2AAE}"/>
              </a:ext>
            </a:extLst>
          </p:cNvPr>
          <p:cNvSpPr txBox="1"/>
          <p:nvPr/>
        </p:nvSpPr>
        <p:spPr>
          <a:xfrm>
            <a:off x="2241301" y="1215499"/>
            <a:ext cx="2234907" cy="30777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 모바일 대출 시스템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" name="Picture 8" descr="K Car 케이카, 중고차 할부 가능한 자사 캐피탈 선보여 - 모토야">
            <a:extLst>
              <a:ext uri="{FF2B5EF4-FFF2-40B4-BE49-F238E27FC236}">
                <a16:creationId xmlns:a16="http://schemas.microsoft.com/office/drawing/2014/main" id="{8998F77C-9CD7-479F-97A9-40DD50E27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8" b="36329"/>
          <a:stretch/>
        </p:blipFill>
        <p:spPr bwMode="auto">
          <a:xfrm>
            <a:off x="692914" y="1264275"/>
            <a:ext cx="1548387" cy="23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757" y="1652739"/>
            <a:ext cx="3619793" cy="32824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80490" y="5042730"/>
            <a:ext cx="4744785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스마트론 </a:t>
            </a:r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앱 (SBI 저축은행 대출 앱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구축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뱅킹 (SBI 저축은행 뱅킹) – 계좌 이체, 대출, 개설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• 사이다 (SBI 저축은행 대출 전용 앱) – 특정 상품 전용 대출 앱</a:t>
            </a:r>
          </a:p>
          <a:p>
            <a:pPr>
              <a:lnSpc>
                <a:spcPct val="120000"/>
              </a:lnSpc>
            </a:pP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• 웹앱도 함께 개발함으로써 앱 설치에 대한 장벽 해소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757" y="1215499"/>
            <a:ext cx="1131646" cy="3917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952671-13E8-40D8-9F5D-D7F9636F2AAE}"/>
              </a:ext>
            </a:extLst>
          </p:cNvPr>
          <p:cNvSpPr txBox="1"/>
          <p:nvPr/>
        </p:nvSpPr>
        <p:spPr>
          <a:xfrm>
            <a:off x="8318251" y="1289197"/>
            <a:ext cx="1685077" cy="307777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 뱅킹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사이다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0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313533" y="1032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2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고객사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8FF7B07-59DF-4AC8-ABB0-E4E740A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62828"/>
              </p:ext>
            </p:extLst>
          </p:nvPr>
        </p:nvGraphicFramePr>
        <p:xfrm>
          <a:off x="344487" y="1211812"/>
          <a:ext cx="3789363" cy="5059348"/>
        </p:xfrm>
        <a:graphic>
          <a:graphicData uri="http://schemas.openxmlformats.org/drawingml/2006/table">
            <a:tbl>
              <a:tblPr firstRow="1" bandRow="1"/>
              <a:tblGrid>
                <a:gridCol w="2217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673305130"/>
                    </a:ext>
                  </a:extLst>
                </a:gridCol>
              </a:tblGrid>
              <a:tr h="2790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noProof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3B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noProof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발주처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3B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LG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유플러스 자산관리 앱 재구축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LG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유플러스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17265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코오롱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FnC 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업무플랫폼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코오롱 </a:t>
                      </a: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FnC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142875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SK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실트론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PDA 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전환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SK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실트론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316885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KB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캐피탈 모바일 콜렉션 시스템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KB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캐피탈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546031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비대면 영업지원 시스템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생명보험㈜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305621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국방부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교육부 마음건강서비스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한양대헬스케어센터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한국교직원공제회 모바일앱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한국교육지원공제회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444890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법인 모바일 그룹웨어 구축</a:t>
                      </a:r>
                      <a:endParaRPr kumimoji="0" lang="en-US" altLang="ko-KR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SK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온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어플리케이션 개발 플랫폼 납품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기아차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701197"/>
                  </a:ext>
                </a:extLst>
              </a:tr>
              <a:tr h="374430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중국 공장 모바일 어플리케이션 개발 플랫폼 납품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SK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온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강박장애 인지행동 치료앱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서울대법원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51459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차세대 시스템 구축 컨설팅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스포츠토토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108138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헝가리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PDA 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SK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온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59688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POVIS 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고도화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포항공대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419853"/>
                  </a:ext>
                </a:extLst>
              </a:tr>
              <a:tr h="314535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화성공장 모바일 품질완결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SW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납품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기아차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19254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3533" y="915763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ko-KR" altLang="en-US" sz="14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FF7B07-59DF-4AC8-ABB0-E4E740A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72288"/>
              </p:ext>
            </p:extLst>
          </p:nvPr>
        </p:nvGraphicFramePr>
        <p:xfrm>
          <a:off x="4214808" y="1213949"/>
          <a:ext cx="3700467" cy="5102715"/>
        </p:xfrm>
        <a:graphic>
          <a:graphicData uri="http://schemas.openxmlformats.org/drawingml/2006/table">
            <a:tbl>
              <a:tblPr firstRow="1" bandRow="1"/>
              <a:tblGrid>
                <a:gridCol w="2243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673305130"/>
                    </a:ext>
                  </a:extLst>
                </a:gridCol>
              </a:tblGrid>
              <a:tr h="2719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noProof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3B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noProof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발주처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3B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몬테리아 법인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SW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납품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현대트랜시스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845025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키오스크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UI/UX 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구축사업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에스오일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89930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iNEX 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모바일앱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CJ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대한통운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546031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신한금융 유니버셜 간편앱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신한카드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81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중소중견기업을 위한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B2B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플랫폼 바이코리아 고도화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KOTRA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444890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임상시헌용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DTx 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런처 앱 구축</a:t>
                      </a:r>
                      <a:endParaRPr kumimoji="0" lang="en-US" altLang="ko-KR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한양대 산학협력단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하자관리 앱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GS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건설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701197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콜렉션 사업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KB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캐피탈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업무플랫폼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코오올</a:t>
                      </a: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FnC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51459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고척점 멤버쉽 앱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HDC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아이파크몰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108138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PDA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업무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SK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실트론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59688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원격감시시스템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현대엔지니어링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419853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디지털 카드신청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2.0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하나카드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192544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모바일기반 안전관리 시스템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LS</a:t>
                      </a:r>
                      <a:r>
                        <a:rPr lang="ko-KR" altLang="en-US" sz="1000" b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니코동제련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363115"/>
                  </a:ext>
                </a:extLst>
              </a:tr>
              <a:tr h="346681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KR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신규 앱 및 고객용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PSC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앱 구축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SW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납품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한국선급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653066"/>
                  </a:ext>
                </a:extLst>
              </a:tr>
              <a:tr h="291226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어플리케이션 개발 플랫폼 도입</a:t>
                      </a:r>
                      <a:endParaRPr kumimoji="0" lang="en-US" altLang="ko-KR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쌍용</a:t>
                      </a: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C&amp;E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2448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64804" y="917900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ko-KR" altLang="en-US" sz="14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8FF7B07-59DF-4AC8-ABB0-E4E740AC7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13993"/>
              </p:ext>
            </p:extLst>
          </p:nvPr>
        </p:nvGraphicFramePr>
        <p:xfrm>
          <a:off x="7948608" y="1213949"/>
          <a:ext cx="3700467" cy="4984315"/>
        </p:xfrm>
        <a:graphic>
          <a:graphicData uri="http://schemas.openxmlformats.org/drawingml/2006/table">
            <a:tbl>
              <a:tblPr firstRow="1" bandRow="1"/>
              <a:tblGrid>
                <a:gridCol w="2243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673305130"/>
                    </a:ext>
                  </a:extLst>
                </a:gridCol>
              </a:tblGrid>
              <a:tr h="2719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-윤고딕340"/>
                          <a:ea typeface="-윤고딕34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noProof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3B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noProof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발주처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3B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사내 모바일 업무 플랫폼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홈플러스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54603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통합 모바일 개발 플랫폼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대신저축은행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68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업무용 모바일 어플리케이션 개발 플랫폼 납품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현대글로비스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444890"/>
                  </a:ext>
                </a:extLst>
              </a:tr>
              <a:tr h="402068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상호금융 차세대 디지털금융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모바일 어플리케이션 개발 플랫폼 납품</a:t>
                      </a:r>
                      <a:endParaRPr kumimoji="0" lang="en-US" altLang="ko-KR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농협정보시스템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068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의료빅데이터연구센터 모바일 어플리케이션 개발 플랫폼 납품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서울대학교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701197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그룹웨어 이전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GS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자이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AI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금융비서 서비스 플랫폼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KB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국민은행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51459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 어플리케이션 개발 플랫폼 납품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한국선원복지고용센터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108138"/>
                  </a:ext>
                </a:extLst>
              </a:tr>
              <a:tr h="402068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메타버스서울 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단계 구축사업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서울지갑앱 연계 및 개발</a:t>
                      </a:r>
                      <a:r>
                        <a:rPr kumimoji="0" lang="en-US" altLang="ko-KR" sz="1000" b="0" i="0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  <a:alpha val="99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서울특별시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59688"/>
                  </a:ext>
                </a:extLst>
              </a:tr>
              <a:tr h="402068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블록체인기반 공공일자리 표준 전자근로계약 및 이력관리 플랫폼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서울특별시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419853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디지털 헬스케어 플랫폼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단계 프로젝트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KB</a:t>
                      </a:r>
                      <a:r>
                        <a:rPr lang="ko-KR" altLang="en-US" sz="1000" b="0" kern="1200" baseline="0" smtClean="0">
                          <a:solidFill>
                            <a:schemeClr val="tx1">
                              <a:lumMod val="85000"/>
                              <a:lumOff val="15000"/>
                              <a:alpha val="99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헬스케어</a:t>
                      </a:r>
                      <a:endParaRPr lang="ko-KR" altLang="en-US" sz="1000" b="0" kern="1200" baseline="0" dirty="0">
                        <a:solidFill>
                          <a:schemeClr val="tx1">
                            <a:lumMod val="85000"/>
                            <a:lumOff val="15000"/>
                            <a:alpha val="99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19254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블록체인 전자입찰정보 시스템 구축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  <a:alpha val="99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엔투비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363115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pPr marL="0" algn="ctr" defTabSz="99569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smtClean="0">
                          <a:solidFill>
                            <a:schemeClr val="tx1"/>
                          </a:solidFill>
                          <a:effectLst/>
                          <a:latin typeface="Noto Sans KR"/>
                        </a:rPr>
                        <a:t>국민안전교육 플랫폼 사업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행정안전부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65306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912976" y="6161531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 외 다수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96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5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B0B37A8-844D-4715-8D1A-EF51833A26C1}"/>
              </a:ext>
            </a:extLst>
          </p:cNvPr>
          <p:cNvSpPr txBox="1"/>
          <p:nvPr/>
        </p:nvSpPr>
        <p:spPr>
          <a:xfrm>
            <a:off x="355145" y="886007"/>
            <a:ext cx="7933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전략과 투자를 포함 모바일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비즈니스의 가속화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“DX(Digital Transformation)”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DECD88-F82F-43C9-8662-4910778FB1DA}"/>
              </a:ext>
            </a:extLst>
          </p:cNvPr>
          <p:cNvSpPr/>
          <p:nvPr/>
        </p:nvSpPr>
        <p:spPr>
          <a:xfrm>
            <a:off x="492340" y="1341462"/>
            <a:ext cx="1108351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팬데믹은 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전략과 투자를 포함하여 모바일과 여러 비즈니스 영역에 디지털 혁신 가속화</a:t>
            </a:r>
            <a:r>
              <a:rPr lang="en-US" altLang="ko-KR" sz="120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“DX(Digital Transformation)”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가져왔고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그에 따라 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ko-KR" altLang="en-US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전략을 재검토 수정하면서 민첩성과 유연성으로의 투자 방향에도 변화를 가져왔습니다</a:t>
            </a:r>
            <a:r>
              <a:rPr lang="en-US" altLang="ko-KR" sz="120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solidFill>
                <a:srgbClr val="4D4D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78327"/>
            <a:ext cx="48397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1.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모바일 앱 환경변화 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“</a:t>
            </a:r>
            <a:r>
              <a:rPr lang="ko-KR" altLang="en-US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비즈니스 변화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”</a:t>
            </a:r>
            <a:endParaRPr lang="en-US" altLang="ko-KR" sz="24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21961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D3AFF843-92D5-A2AE-E6F0-BBEAD1A6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49" y="2285310"/>
            <a:ext cx="8943975" cy="17430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613ECA-88ED-B497-930C-EDBDC8F61122}"/>
              </a:ext>
            </a:extLst>
          </p:cNvPr>
          <p:cNvGrpSpPr/>
          <p:nvPr/>
        </p:nvGrpSpPr>
        <p:grpSpPr>
          <a:xfrm>
            <a:off x="1439902" y="4584190"/>
            <a:ext cx="5841407" cy="1644034"/>
            <a:chOff x="1883451" y="3407527"/>
            <a:chExt cx="4307024" cy="121219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782D335-221E-44C3-9B6B-ABFA7AC19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79" t="6771" r="7521" b="51370"/>
            <a:stretch/>
          </p:blipFill>
          <p:spPr>
            <a:xfrm>
              <a:off x="1883451" y="3455099"/>
              <a:ext cx="2156453" cy="116461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2223226-80FD-F2C3-3162-2B0981776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79" t="51906" r="7521" b="9510"/>
            <a:stretch/>
          </p:blipFill>
          <p:spPr>
            <a:xfrm>
              <a:off x="4039904" y="3407527"/>
              <a:ext cx="2150571" cy="107057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0F8DE8C-ADA7-C876-8486-ED61E6FB2D2C}"/>
              </a:ext>
            </a:extLst>
          </p:cNvPr>
          <p:cNvSpPr txBox="1"/>
          <p:nvPr/>
        </p:nvSpPr>
        <p:spPr>
          <a:xfrm>
            <a:off x="518562" y="2027639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 가속화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15726F-DC17-6D39-DFA4-EC0F1DB93817}"/>
              </a:ext>
            </a:extLst>
          </p:cNvPr>
          <p:cNvSpPr txBox="1"/>
          <p:nvPr/>
        </p:nvSpPr>
        <p:spPr>
          <a:xfrm>
            <a:off x="518562" y="4276414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민첩성과 유연성에 투자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C13139-8321-3573-A1B1-690F6F7ECFD1}"/>
              </a:ext>
            </a:extLst>
          </p:cNvPr>
          <p:cNvSpPr txBox="1"/>
          <p:nvPr/>
        </p:nvSpPr>
        <p:spPr>
          <a:xfrm>
            <a:off x="10955764" y="6199651"/>
            <a:ext cx="1236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equinix</a:t>
            </a:r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2021</a:t>
            </a:r>
            <a:endParaRPr kumimoji="1"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B0B37A8-844D-4715-8D1A-EF51833A26C1}"/>
              </a:ext>
            </a:extLst>
          </p:cNvPr>
          <p:cNvSpPr txBox="1"/>
          <p:nvPr/>
        </p:nvSpPr>
        <p:spPr>
          <a:xfrm>
            <a:off x="364670" y="886007"/>
            <a:ext cx="7933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네이티브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(AOS,iOS)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개별 관리가 아닌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One Source Multi Use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방식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“Cross Platform”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78327"/>
            <a:ext cx="521488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1.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모바일 앱 환경변화 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“</a:t>
            </a:r>
            <a:r>
              <a:rPr lang="ko-KR" altLang="en-US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개발 트랜드 변화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”</a:t>
            </a:r>
            <a:endParaRPr lang="en-US" altLang="ko-KR" sz="24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21961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65226B9-F76D-E765-6567-9A48D3E1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02" y="1717416"/>
            <a:ext cx="4742337" cy="21801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2FD5C1-E50F-60B3-E6C0-BFC491A67269}"/>
              </a:ext>
            </a:extLst>
          </p:cNvPr>
          <p:cNvSpPr txBox="1"/>
          <p:nvPr/>
        </p:nvSpPr>
        <p:spPr>
          <a:xfrm>
            <a:off x="406418" y="1386894"/>
            <a:ext cx="5051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Step1.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크로스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소프트웨어 개발 시 대상 플랫폼은 무엇인가요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kumimoji="1"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FB1686-BF46-0532-607A-3F79CA0537F5}"/>
              </a:ext>
            </a:extLst>
          </p:cNvPr>
          <p:cNvSpPr txBox="1"/>
          <p:nvPr/>
        </p:nvSpPr>
        <p:spPr>
          <a:xfrm>
            <a:off x="10833033" y="6159720"/>
            <a:ext cx="9589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jetbrains</a:t>
            </a:r>
            <a:endParaRPr kumimoji="1"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72C59-160A-A7CF-34D4-176EDB02076D}"/>
              </a:ext>
            </a:extLst>
          </p:cNvPr>
          <p:cNvSpPr txBox="1"/>
          <p:nvPr/>
        </p:nvSpPr>
        <p:spPr>
          <a:xfrm>
            <a:off x="5457497" y="1372277"/>
            <a:ext cx="47796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200" i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Step2. </a:t>
            </a:r>
            <a:r>
              <a:rPr lang="ko-KR" altLang="en-US" sz="1200" i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어떤 개발도구와 모바일 </a:t>
            </a:r>
            <a:r>
              <a:rPr lang="ko-KR" altLang="en-US" sz="120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사용하시나요</a:t>
            </a:r>
            <a:r>
              <a:rPr lang="en-US" altLang="ko-KR" sz="120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5502943" y="1717415"/>
            <a:ext cx="6124434" cy="2018065"/>
            <a:chOff x="5318385" y="1717416"/>
            <a:chExt cx="6052626" cy="199440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2036" y="1717416"/>
              <a:ext cx="3008975" cy="199440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BE125B6-B2A4-82CE-BA58-4EE2919D3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385" y="1717416"/>
              <a:ext cx="3014542" cy="199440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36856D-3628-1E36-8D0F-66E78EE27808}"/>
              </a:ext>
            </a:extLst>
          </p:cNvPr>
          <p:cNvSpPr txBox="1"/>
          <p:nvPr/>
        </p:nvSpPr>
        <p:spPr>
          <a:xfrm>
            <a:off x="5449268" y="3796678"/>
            <a:ext cx="51594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smtClean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 Native,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Flutter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같은 모바일 개발환경의 크로스 플랫폼으로 지속적인 변화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9507" y="4097617"/>
            <a:ext cx="486799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앱의 장점</a:t>
            </a:r>
            <a:endParaRPr lang="ko-KR" altLang="en-US" sz="1200">
              <a:solidFill>
                <a:srgbClr val="49505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</a:t>
            </a: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(AOS, iOS)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 개발인력 각각 모두 비용과 </a:t>
            </a:r>
            <a:r>
              <a:rPr lang="ko-KR" altLang="en-US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소요</a:t>
            </a: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r>
              <a:rPr lang="ko-KR" altLang="en-US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가지의 코드로 </a:t>
            </a:r>
            <a:r>
              <a:rPr lang="en-US" altLang="ko-KR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 개발</a:t>
            </a:r>
            <a:r>
              <a:rPr lang="en-US" altLang="ko-KR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b="1" u="sng" smtClean="0">
                <a:solidFill>
                  <a:srgbClr val="E31D3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1400" b="1" u="sng">
                <a:solidFill>
                  <a:srgbClr val="E31D3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시간과 </a:t>
            </a:r>
            <a:r>
              <a:rPr lang="ko-KR" altLang="en-US" sz="1400" b="1" u="sng" smtClean="0">
                <a:solidFill>
                  <a:srgbClr val="E31D3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 절감</a:t>
            </a:r>
            <a:r>
              <a:rPr lang="en-US" altLang="ko-KR" sz="1400" b="1" u="sng" smtClean="0">
                <a:solidFill>
                  <a:srgbClr val="E31D3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u="sng" smtClean="0">
                <a:solidFill>
                  <a:srgbClr val="E31D3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신속한 환경변화 대응</a:t>
            </a:r>
            <a:endParaRPr lang="en-US" altLang="ko-KR" sz="1400" b="1" u="sng" smtClean="0">
              <a:solidFill>
                <a:srgbClr val="E31D3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200">
              <a:solidFill>
                <a:srgbClr val="49505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앱의 단점</a:t>
            </a:r>
            <a:endParaRPr lang="ko-KR" altLang="en-US" sz="1200">
              <a:solidFill>
                <a:srgbClr val="49505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앱의 동적인 </a:t>
            </a:r>
            <a:r>
              <a:rPr lang="ko-KR" altLang="en-US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요소 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퍼포먼스 </a:t>
            </a:r>
            <a:r>
              <a:rPr lang="en-US" altLang="ko-KR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100% 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구현불가</a:t>
            </a: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</a:t>
            </a:r>
            <a:r>
              <a:rPr lang="ko-KR" altLang="en-US" sz="120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앱에 비해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저하</a:t>
            </a: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라이브러리가 다양하지 않음</a:t>
            </a: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OS</a:t>
            </a:r>
            <a:r>
              <a:rPr lang="ko-KR" altLang="en-US" sz="1200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업데이트 및 기능이 추가 시 업데이트 지연 발생 가능</a:t>
            </a:r>
            <a:endParaRPr lang="en-US" altLang="ko-KR" sz="1200" b="0" i="0">
              <a:solidFill>
                <a:srgbClr val="495057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413317" y="4353622"/>
            <a:ext cx="2292408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b="1" smtClean="0">
                <a:solidFill>
                  <a:srgbClr val="49505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 대상 크로스 플랫폼 </a:t>
            </a:r>
            <a:endParaRPr lang="en-US" altLang="ko-KR" sz="1200" b="0" i="0">
              <a:solidFill>
                <a:srgbClr val="495057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t1.daumcdn.net/cfile/tistory/990221445C923EA0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805" y="4710143"/>
            <a:ext cx="882495" cy="6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플러터(Flutter)로 모바일 앱 개발환경 구축하기 - 코드도사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625" y="4786931"/>
            <a:ext cx="1049118" cy="4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52929A7-F178-433A-8BA8-2BE98BB93A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68" y="4899038"/>
            <a:ext cx="1429476" cy="34504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546853" y="5300035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 Code based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04261" y="5303911"/>
            <a:ext cx="1289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Native Code based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58446" y="5313430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 Code based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22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78327"/>
            <a:ext cx="534473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2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모바일 앱 개발시 고려사항 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“</a:t>
            </a:r>
            <a:r>
              <a:rPr lang="ko-KR" altLang="en-US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개발 방법론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”</a:t>
            </a:r>
            <a:endParaRPr lang="en-US" altLang="ko-KR" sz="24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1100EB09-160C-1C78-4F37-64F76CB87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05430"/>
              </p:ext>
            </p:extLst>
          </p:nvPr>
        </p:nvGraphicFramePr>
        <p:xfrm>
          <a:off x="288801" y="1546353"/>
          <a:ext cx="11606787" cy="4502109"/>
        </p:xfrm>
        <a:graphic>
          <a:graphicData uri="http://schemas.openxmlformats.org/drawingml/2006/table">
            <a:tbl>
              <a:tblPr firstRow="1" bandRow="1" bandCol="1">
                <a:tableStyleId>{72833802-FEF1-4C79-8D5D-14CF1EAF98D9}</a:tableStyleId>
              </a:tblPr>
              <a:tblGrid>
                <a:gridCol w="345032">
                  <a:extLst>
                    <a:ext uri="{9D8B030D-6E8A-4147-A177-3AD203B41FA5}">
                      <a16:colId xmlns:a16="http://schemas.microsoft.com/office/drawing/2014/main" val="2823966574"/>
                    </a:ext>
                  </a:extLst>
                </a:gridCol>
                <a:gridCol w="3868145">
                  <a:extLst>
                    <a:ext uri="{9D8B030D-6E8A-4147-A177-3AD203B41FA5}">
                      <a16:colId xmlns:a16="http://schemas.microsoft.com/office/drawing/2014/main" val="4275457147"/>
                    </a:ext>
                  </a:extLst>
                </a:gridCol>
                <a:gridCol w="3628872">
                  <a:extLst>
                    <a:ext uri="{9D8B030D-6E8A-4147-A177-3AD203B41FA5}">
                      <a16:colId xmlns:a16="http://schemas.microsoft.com/office/drawing/2014/main" val="2802223763"/>
                    </a:ext>
                  </a:extLst>
                </a:gridCol>
                <a:gridCol w="3764738">
                  <a:extLst>
                    <a:ext uri="{9D8B030D-6E8A-4147-A177-3AD203B41FA5}">
                      <a16:colId xmlns:a16="http://schemas.microsoft.com/office/drawing/2014/main" val="3375018304"/>
                    </a:ext>
                  </a:extLst>
                </a:gridCol>
              </a:tblGrid>
              <a:tr h="341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React Native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Flutter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Morpheus MADP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75722"/>
                  </a:ext>
                </a:extLst>
              </a:tr>
              <a:tr h="1748563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0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아키텍처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ko-KR" altLang="en-US" sz="1000" kern="1200" dirty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668856"/>
                  </a:ext>
                </a:extLst>
              </a:tr>
              <a:tr h="2412376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0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특징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endParaRPr lang="en-US" altLang="ko-KR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종속적이지 않아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플랫폼에서 자유로움</a:t>
                      </a:r>
                      <a:endParaRPr lang="en-US" altLang="ko-KR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en-US" altLang="ko-KR" sz="10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</a:t>
                      </a:r>
                      <a:r>
                        <a:rPr lang="ko-KR" altLang="en-US" sz="10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기반으로 기능을 분리해 재사용할 수 있는 구조로 </a:t>
                      </a:r>
                      <a:r>
                        <a:rPr lang="ko-KR" altLang="en-US" sz="1000" u="sng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재사용 과 생산성이 높음</a:t>
                      </a:r>
                      <a:endParaRPr lang="en-US" altLang="ko-KR" sz="1000" u="sng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</a:t>
                      </a: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framework</a:t>
                      </a:r>
                      <a:r>
                        <a:rPr lang="ko-KR" altLang="en-US" sz="1000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나 라이브러리와 병행해서 사용 가능</a:t>
                      </a: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endParaRPr lang="ko-KR" altLang="en-US" sz="1000" kern="120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en-US" altLang="ko-KR" sz="1000" u="none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OEM Widgets</a:t>
                      </a:r>
                      <a:r>
                        <a:rPr lang="en-US" altLang="ko-KR" sz="1000" u="none" baseline="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u="none" baseline="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때문에</a:t>
                      </a:r>
                      <a:r>
                        <a:rPr lang="en-US" altLang="ko-KR" sz="1000" u="none" baseline="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초기 로딩 시간이 길어 속도가 느림</a:t>
                      </a:r>
                      <a:r>
                        <a:rPr lang="en-US" altLang="ko-KR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br>
                        <a:rPr lang="en-US" altLang="ko-KR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(OEM Widgets 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란 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Native 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환경에서 생성되는 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 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FontTx/>
                        <a:buNone/>
                      </a:pPr>
                      <a:r>
                        <a:rPr lang="en-US" altLang="ko-KR" sz="1000" baseline="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IOS -  BottomSheet,</a:t>
                      </a:r>
                      <a:r>
                        <a:rPr lang="en-US" altLang="ko-KR" sz="1000" baseline="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Android : BottomNavigationView)</a:t>
                      </a:r>
                      <a:b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kern="12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보여지는 부분에만 관여하기때문에</a:t>
                      </a:r>
                      <a:r>
                        <a:rPr lang="en-US" altLang="ko-KR" sz="1000" kern="12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kern="12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ko-KR" altLang="en-US" sz="1000" kern="12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모델링</a:t>
                      </a:r>
                      <a:r>
                        <a:rPr lang="en-US" altLang="ko-KR" sz="1000" kern="12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Routing, Ajax </a:t>
                      </a:r>
                      <a:r>
                        <a:rPr lang="ko-KR" altLang="en-US" sz="1000" kern="12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등등의 기능을 제공하지 않음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endParaRPr lang="en-US" altLang="ko-KR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OEM Widgets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사용하지 않고 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Dart 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도입으로 속도 해결</a:t>
                      </a: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en-US" altLang="ko-KR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Native </a:t>
                      </a:r>
                      <a:r>
                        <a:rPr lang="ko-KR" altLang="en-US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</a:t>
                      </a:r>
                      <a:r>
                        <a:rPr lang="en-US" altLang="ko-KR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Hybrid APP </a:t>
                      </a:r>
                      <a:r>
                        <a:rPr lang="ko-KR" altLang="en-US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모두 개발 가능</a:t>
                      </a:r>
                      <a:endParaRPr lang="en-US" altLang="ko-KR" sz="1000" u="sng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 개발을 단순화하고 빠르게 만듦</a:t>
                      </a: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확장성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(Scale) : 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백엔드로 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Firebase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사용</a:t>
                      </a:r>
                      <a:endParaRPr lang="en-US" altLang="ko-KR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FontTx/>
                        <a:buNone/>
                      </a:pPr>
                      <a:endParaRPr lang="en-US" altLang="ko-KR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Dart </a:t>
                      </a:r>
                      <a:r>
                        <a:rPr lang="ko-KR" altLang="en-US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언어를 배워야 함</a:t>
                      </a:r>
                      <a:endParaRPr lang="en-US" altLang="ko-KR" sz="1000" u="sng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u="sng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 바이너리 사이즈가 큼</a:t>
                      </a: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써드파티 라이브러리 부족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ko-KR" altLang="en-US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랜더링 및 사용자 환경에 따라서 한글 폰트의 깨짐 현상</a:t>
                      </a:r>
                      <a:endParaRPr lang="en-US" altLang="ko-KR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Dart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ahead of time (AOT) </a:t>
                      </a: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통해</a:t>
                      </a:r>
                      <a: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000" smtClean="0">
                          <a:solidFill>
                            <a:srgbClr val="495057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각각 플랫폼의 네이티브로 컴파일</a:t>
                      </a:r>
                      <a:endParaRPr lang="en-US" altLang="ko-KR" sz="1000" smtClean="0">
                        <a:solidFill>
                          <a:srgbClr val="49505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endParaRPr lang="en-US" altLang="ko-KR" sz="1000" u="sng" smtClean="0">
                        <a:solidFill>
                          <a:srgbClr val="4D4D4D"/>
                        </a:solidFill>
                        <a:latin typeface="맑은 고딕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en-US" altLang="ko-KR" sz="1000" u="sng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Hybrid App </a:t>
                      </a:r>
                      <a:r>
                        <a:rPr lang="ko-KR" altLang="en-US" sz="1000" u="sng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개발</a:t>
                      </a:r>
                      <a:r>
                        <a:rPr lang="ko-KR" altLang="en-US" sz="1000" u="sng" baseline="0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 방식</a:t>
                      </a:r>
                      <a:endParaRPr lang="en-US" altLang="ko-KR" sz="1000" u="sng" baseline="0" smtClean="0">
                        <a:solidFill>
                          <a:srgbClr val="4D4D4D"/>
                        </a:solidFill>
                        <a:latin typeface="맑은 고딕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u="sng" baseline="0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내장 </a:t>
                      </a:r>
                      <a:r>
                        <a:rPr lang="en-US" altLang="ko-KR" sz="1000" u="sng" baseline="0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W</a:t>
                      </a:r>
                      <a:r>
                        <a:rPr lang="en-US" altLang="ko-KR" sz="1000" u="sng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ebkit</a:t>
                      </a:r>
                      <a:r>
                        <a:rPr lang="ko-KR" altLang="en-US" sz="1000" u="sng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으로 표준 웹 개발방식으로 구현 가능</a:t>
                      </a:r>
                      <a:r>
                        <a:rPr lang="en-US" altLang="ko-KR" sz="1000" u="sng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/>
                      </a:r>
                      <a:br>
                        <a:rPr lang="en-US" altLang="ko-KR" sz="1000" u="sng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</a:br>
                      <a:r>
                        <a:rPr lang="en-US" altLang="ko-KR" sz="1000" u="none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(Web-</a:t>
                      </a:r>
                      <a:r>
                        <a:rPr lang="en-US" altLang="ko-KR" sz="1000" u="none" baseline="0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 Native Interface API</a:t>
                      </a:r>
                      <a:r>
                        <a:rPr lang="ko-KR" altLang="en-US" sz="1000" u="none" baseline="0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 제공</a:t>
                      </a:r>
                      <a:r>
                        <a:rPr lang="en-US" altLang="ko-KR" sz="1000" u="none" baseline="0" smtClean="0">
                          <a:solidFill>
                            <a:srgbClr val="4D4D4D"/>
                          </a:solidFill>
                          <a:latin typeface="맑은 고딕" pitchFamily="50" charset="-127"/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리소스 배포</a:t>
                      </a: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이력관리를 위한 백오피스 제공</a:t>
                      </a:r>
                      <a:endParaRPr lang="en-US" altLang="ko-KR" sz="1000" baseline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>
                        <a:lnSpc>
                          <a:spcPct val="110000"/>
                        </a:lnSpc>
                        <a:buFontTx/>
                        <a:buNone/>
                      </a:pPr>
                      <a:endParaRPr lang="en-US" altLang="ko-KR" sz="1000" baseline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통합개발환경</a:t>
                      </a:r>
                      <a:r>
                        <a:rPr lang="en-US" altLang="ko-KR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(IDE)</a:t>
                      </a: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활용한 </a:t>
                      </a:r>
                      <a:r>
                        <a:rPr lang="en-US" altLang="ko-KR" sz="1000" u="sng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Low-Code </a:t>
                      </a:r>
                      <a:r>
                        <a:rPr lang="ko-KR" altLang="en-US" sz="1000" u="sng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개발방식 </a:t>
                      </a:r>
                      <a:r>
                        <a:rPr lang="ko-KR" altLang="en-US" sz="1000" u="non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</a:t>
                      </a:r>
                      <a:r>
                        <a:rPr lang="en-US" altLang="ko-KR" sz="1000" u="non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u="non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u="non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u="non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빠른 네이티브 영역 개발 가능</a:t>
                      </a:r>
                      <a:endParaRPr lang="en-US" altLang="ko-KR" sz="1000" u="none" baseline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구글</a:t>
                      </a:r>
                      <a:r>
                        <a:rPr lang="en-US" altLang="ko-KR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애플 스토어와 같이 별도 앱 배포를 위한 심사 없이</a:t>
                      </a:r>
                      <a:r>
                        <a:rPr lang="en-US" altLang="ko-KR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자체 사용 가능한 </a:t>
                      </a:r>
                      <a:r>
                        <a:rPr lang="en-US" altLang="ko-KR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 Store </a:t>
                      </a: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</a:t>
                      </a:r>
                      <a:r>
                        <a:rPr lang="en-US" altLang="ko-KR" sz="1000" u="non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u="non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u="none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1000" baseline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다수의 국내 유수 </a:t>
                      </a:r>
                      <a:r>
                        <a:rPr lang="en-US" altLang="ko-KR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en-US" altLang="ko-KR" sz="1000" baseline="300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rd</a:t>
                      </a:r>
                      <a:r>
                        <a:rPr lang="en-US" altLang="ko-KR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Party </a:t>
                      </a: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 솔루션 </a:t>
                      </a:r>
                      <a:r>
                        <a:rPr lang="en-US" altLang="ko-KR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Plug-In </a:t>
                      </a:r>
                      <a:r>
                        <a:rPr lang="ko-KR" altLang="en-US" sz="10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endParaRPr lang="en-US" altLang="ko-KR" sz="1000" baseline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10000"/>
                        </a:lnSpc>
                        <a:buFontTx/>
                        <a:buChar char="-"/>
                      </a:pPr>
                      <a:r>
                        <a:rPr lang="ko-KR" altLang="en-US" sz="1000" u="sng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 기술지원 및 유지보수 대응</a:t>
                      </a:r>
                      <a:endParaRPr lang="ko-KR" altLang="en-US" sz="1000" u="sng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25525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288801" y="1219618"/>
            <a:ext cx="11606787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B0B37A8-844D-4715-8D1A-EF51833A26C1}"/>
              </a:ext>
            </a:extLst>
          </p:cNvPr>
          <p:cNvSpPr txBox="1"/>
          <p:nvPr/>
        </p:nvSpPr>
        <p:spPr>
          <a:xfrm>
            <a:off x="364670" y="886007"/>
            <a:ext cx="9741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트랜드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부분 등 전체적으로 범용적 개발 방식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“Productivity Value”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193335" y="1990856"/>
            <a:ext cx="3677988" cy="1599632"/>
            <a:chOff x="8021368" y="1911725"/>
            <a:chExt cx="3291809" cy="14316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1368" y="1911725"/>
              <a:ext cx="3291809" cy="1431675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8082922" y="2632849"/>
              <a:ext cx="689212" cy="3002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38934" y="2261690"/>
              <a:ext cx="689212" cy="3711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039" y="1974078"/>
            <a:ext cx="3804293" cy="1624799"/>
            <a:chOff x="901932" y="1834889"/>
            <a:chExt cx="3429420" cy="15085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932" y="1834889"/>
              <a:ext cx="3429420" cy="150851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58791" y="2612377"/>
              <a:ext cx="689212" cy="3002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807667" y="2189528"/>
              <a:ext cx="689212" cy="3996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34405" y="1949579"/>
            <a:ext cx="3531171" cy="1649298"/>
            <a:chOff x="4464286" y="1881355"/>
            <a:chExt cx="3280430" cy="146204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4286" y="1881355"/>
              <a:ext cx="3280430" cy="1462045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4507209" y="2612377"/>
              <a:ext cx="689212" cy="3002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239343" y="2261690"/>
              <a:ext cx="591699" cy="10235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21961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78327"/>
            <a:ext cx="649889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2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모바일 앱 개발시 고려사항 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“</a:t>
            </a:r>
            <a:r>
              <a:rPr lang="ko-KR" altLang="en-US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개발언어와 인력수급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”</a:t>
            </a:r>
            <a:endParaRPr lang="en-US" altLang="ko-KR" sz="24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07BEC2-D39E-4906-A5E7-0ECD1E70FA2F}"/>
              </a:ext>
            </a:extLst>
          </p:cNvPr>
          <p:cNvCxnSpPr>
            <a:cxnSpLocks/>
          </p:cNvCxnSpPr>
          <p:nvPr/>
        </p:nvCxnSpPr>
        <p:spPr>
          <a:xfrm>
            <a:off x="6664378" y="1846200"/>
            <a:ext cx="5063706" cy="0"/>
          </a:xfrm>
          <a:prstGeom prst="line">
            <a:avLst/>
          </a:prstGeom>
          <a:ln>
            <a:solidFill>
              <a:srgbClr val="DA3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2AB33C-B1FD-4BDE-ADB5-1F17ED29A9BF}"/>
              </a:ext>
            </a:extLst>
          </p:cNvPr>
          <p:cNvSpPr/>
          <p:nvPr/>
        </p:nvSpPr>
        <p:spPr>
          <a:xfrm>
            <a:off x="6651184" y="1549324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96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DA3F6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직군 분포 </a:t>
            </a:r>
            <a:endParaRPr lang="en-US" altLang="ko-KR" sz="1200" b="1" dirty="0">
              <a:solidFill>
                <a:srgbClr val="DA3F6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FA6966-E5E0-467C-990A-3CF0967AFC4A}"/>
              </a:ext>
            </a:extLst>
          </p:cNvPr>
          <p:cNvSpPr/>
          <p:nvPr/>
        </p:nvSpPr>
        <p:spPr>
          <a:xfrm>
            <a:off x="10856106" y="1558052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96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%)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03661" y="2036953"/>
            <a:ext cx="5433574" cy="3553654"/>
            <a:chOff x="245241" y="2435213"/>
            <a:chExt cx="5433574" cy="355365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4AF9C4-8E20-4ED4-A8A1-C0FFFAE513F7}"/>
                </a:ext>
              </a:extLst>
            </p:cNvPr>
            <p:cNvSpPr/>
            <p:nvPr/>
          </p:nvSpPr>
          <p:spPr>
            <a:xfrm>
              <a:off x="580204" y="2698575"/>
              <a:ext cx="77858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9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풀스택</a:t>
              </a:r>
              <a:endPara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F538F1F-582E-4FD4-BF4D-A39FC350FDFB}"/>
                </a:ext>
              </a:extLst>
            </p:cNvPr>
            <p:cNvSpPr/>
            <p:nvPr/>
          </p:nvSpPr>
          <p:spPr>
            <a:xfrm>
              <a:off x="580204" y="2961937"/>
              <a:ext cx="7785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프론트엔드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E40001-5D41-4265-84D8-B2855F62E588}"/>
                </a:ext>
              </a:extLst>
            </p:cNvPr>
            <p:cNvSpPr/>
            <p:nvPr/>
          </p:nvSpPr>
          <p:spPr>
            <a:xfrm>
              <a:off x="580204" y="3206249"/>
              <a:ext cx="7785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4D1702-1309-400F-81FD-6A11AEAD1629}"/>
                </a:ext>
              </a:extLst>
            </p:cNvPr>
            <p:cNvSpPr/>
            <p:nvPr/>
          </p:nvSpPr>
          <p:spPr>
            <a:xfrm>
              <a:off x="364304" y="3450561"/>
              <a:ext cx="9944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&amp;ML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전문가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0876B72-37C9-4C49-A540-A3A2C2BFEE8C}"/>
                </a:ext>
              </a:extLst>
            </p:cNvPr>
            <p:cNvSpPr/>
            <p:nvPr/>
          </p:nvSpPr>
          <p:spPr>
            <a:xfrm>
              <a:off x="245241" y="3694872"/>
              <a:ext cx="111354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데스크탑 애플리케이션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EBB15A-9DE1-4E97-A51F-1535C0CF41E7}"/>
                </a:ext>
              </a:extLst>
            </p:cNvPr>
            <p:cNvSpPr/>
            <p:nvPr/>
          </p:nvSpPr>
          <p:spPr>
            <a:xfrm>
              <a:off x="580204" y="3939183"/>
              <a:ext cx="7785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F0E459-6B01-46DB-BD3F-376045101A18}"/>
                </a:ext>
              </a:extLst>
            </p:cNvPr>
            <p:cNvSpPr/>
            <p:nvPr/>
          </p:nvSpPr>
          <p:spPr>
            <a:xfrm>
              <a:off x="297629" y="4183494"/>
              <a:ext cx="106115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임베디드 애플리케이션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5825293-253C-4712-BBA3-BF2340F4C837}"/>
                </a:ext>
              </a:extLst>
            </p:cNvPr>
            <p:cNvSpPr/>
            <p:nvPr/>
          </p:nvSpPr>
          <p:spPr>
            <a:xfrm>
              <a:off x="580204" y="4427806"/>
              <a:ext cx="7785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관리자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BC2FCB-303A-48B8-A127-C5FFA05BC37C}"/>
                </a:ext>
              </a:extLst>
            </p:cNvPr>
            <p:cNvSpPr/>
            <p:nvPr/>
          </p:nvSpPr>
          <p:spPr>
            <a:xfrm>
              <a:off x="580204" y="4672117"/>
              <a:ext cx="7785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CTO/CEO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26AC96-F604-4E11-AA0A-3E20373702E2}"/>
                </a:ext>
              </a:extLst>
            </p:cNvPr>
            <p:cNvSpPr/>
            <p:nvPr/>
          </p:nvSpPr>
          <p:spPr>
            <a:xfrm>
              <a:off x="297629" y="4916428"/>
              <a:ext cx="106115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또는 기술 매니저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6E28639-F1FA-4705-B3A5-F0AD61AA3642}"/>
                </a:ext>
              </a:extLst>
            </p:cNvPr>
            <p:cNvSpPr/>
            <p:nvPr/>
          </p:nvSpPr>
          <p:spPr>
            <a:xfrm>
              <a:off x="580204" y="5160739"/>
              <a:ext cx="7785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교육가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E75A935-8F5C-4498-BDAD-4CBCE7B1950E}"/>
                </a:ext>
              </a:extLst>
            </p:cNvPr>
            <p:cNvSpPr/>
            <p:nvPr/>
          </p:nvSpPr>
          <p:spPr>
            <a:xfrm>
              <a:off x="580204" y="5405051"/>
              <a:ext cx="7785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기타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E614DC3-CE76-453B-82AB-B4961D4A61F4}"/>
                </a:ext>
              </a:extLst>
            </p:cNvPr>
            <p:cNvSpPr/>
            <p:nvPr/>
          </p:nvSpPr>
          <p:spPr>
            <a:xfrm>
              <a:off x="580204" y="2473313"/>
              <a:ext cx="7785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백엔드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52E3258-CA8B-49C9-87E1-8898D51D86E0}"/>
                </a:ext>
              </a:extLst>
            </p:cNvPr>
            <p:cNvCxnSpPr>
              <a:cxnSpLocks/>
            </p:cNvCxnSpPr>
            <p:nvPr/>
          </p:nvCxnSpPr>
          <p:spPr>
            <a:xfrm>
              <a:off x="1358784" y="5782656"/>
              <a:ext cx="413597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0A52FD7-9B5B-47DE-A1BD-85946FC78F8F}"/>
                </a:ext>
              </a:extLst>
            </p:cNvPr>
            <p:cNvSpPr/>
            <p:nvPr/>
          </p:nvSpPr>
          <p:spPr>
            <a:xfrm>
              <a:off x="1174723" y="5788812"/>
              <a:ext cx="36812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D739694-993E-44B3-A912-C61BA746FB3D}"/>
                </a:ext>
              </a:extLst>
            </p:cNvPr>
            <p:cNvSpPr/>
            <p:nvPr/>
          </p:nvSpPr>
          <p:spPr>
            <a:xfrm>
              <a:off x="2032486" y="5788812"/>
              <a:ext cx="36812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498C78D-8C40-48C0-8F0D-1F68E2DED2FC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2216547" y="2435213"/>
              <a:ext cx="14076" cy="335359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44E58-018E-40CC-B567-C6DB6D44DD02}"/>
                </a:ext>
              </a:extLst>
            </p:cNvPr>
            <p:cNvSpPr/>
            <p:nvPr/>
          </p:nvSpPr>
          <p:spPr>
            <a:xfrm>
              <a:off x="2852038" y="5788812"/>
              <a:ext cx="36812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7CB7176-7183-4486-8429-C6E570B56706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 flipH="1">
              <a:off x="3036099" y="2435213"/>
              <a:ext cx="14076" cy="335359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1E97381-AA55-4E50-BE9B-248B7B21A22B}"/>
                </a:ext>
              </a:extLst>
            </p:cNvPr>
            <p:cNvSpPr/>
            <p:nvPr/>
          </p:nvSpPr>
          <p:spPr>
            <a:xfrm>
              <a:off x="3671590" y="5788812"/>
              <a:ext cx="36812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15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604DB2C-85A2-4744-A58B-B78F91937B08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855651" y="2435213"/>
              <a:ext cx="14076" cy="335359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79975C3-8EA0-4809-B0FD-2340DB79EC92}"/>
                </a:ext>
              </a:extLst>
            </p:cNvPr>
            <p:cNvSpPr/>
            <p:nvPr/>
          </p:nvSpPr>
          <p:spPr>
            <a:xfrm>
              <a:off x="4491142" y="5788812"/>
              <a:ext cx="36812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337CF8D-C294-4F60-91F6-DD579167B8CD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 flipH="1">
              <a:off x="4675203" y="2435213"/>
              <a:ext cx="14076" cy="335359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944B9CD-74BF-4548-8AEE-97C4568208FC}"/>
                </a:ext>
              </a:extLst>
            </p:cNvPr>
            <p:cNvSpPr/>
            <p:nvPr/>
          </p:nvSpPr>
          <p:spPr>
            <a:xfrm>
              <a:off x="5310693" y="5788812"/>
              <a:ext cx="36812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25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395B0B4-20F8-409D-81C1-D97D9FA63449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5494754" y="2435213"/>
              <a:ext cx="14076" cy="3353599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CA7A7CE-3757-4F6A-9D7D-C82963D2BB44}"/>
                </a:ext>
              </a:extLst>
            </p:cNvPr>
            <p:cNvSpPr/>
            <p:nvPr/>
          </p:nvSpPr>
          <p:spPr>
            <a:xfrm>
              <a:off x="1358784" y="2511413"/>
              <a:ext cx="4082556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498FA1-6434-4568-B3A4-87BA133B010D}"/>
                </a:ext>
              </a:extLst>
            </p:cNvPr>
            <p:cNvSpPr/>
            <p:nvPr/>
          </p:nvSpPr>
          <p:spPr>
            <a:xfrm>
              <a:off x="1358784" y="2754885"/>
              <a:ext cx="3418981" cy="132577"/>
            </a:xfrm>
            <a:prstGeom prst="rect">
              <a:avLst/>
            </a:prstGeom>
            <a:solidFill>
              <a:srgbClr val="DA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704FA9F-0523-4EE5-8A07-51443B79479A}"/>
                </a:ext>
              </a:extLst>
            </p:cNvPr>
            <p:cNvSpPr/>
            <p:nvPr/>
          </p:nvSpPr>
          <p:spPr>
            <a:xfrm>
              <a:off x="1358784" y="2998357"/>
              <a:ext cx="2253756" cy="132577"/>
            </a:xfrm>
            <a:prstGeom prst="rect">
              <a:avLst/>
            </a:prstGeom>
            <a:solidFill>
              <a:srgbClr val="DA3F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D981D2D-0B2A-4FB5-89B5-8896C25494C9}"/>
                </a:ext>
              </a:extLst>
            </p:cNvPr>
            <p:cNvSpPr/>
            <p:nvPr/>
          </p:nvSpPr>
          <p:spPr>
            <a:xfrm>
              <a:off x="1358784" y="3241829"/>
              <a:ext cx="1620132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A19ECE7-6AB9-454C-8022-00C871D48746}"/>
                </a:ext>
              </a:extLst>
            </p:cNvPr>
            <p:cNvSpPr/>
            <p:nvPr/>
          </p:nvSpPr>
          <p:spPr>
            <a:xfrm>
              <a:off x="1358784" y="3485301"/>
              <a:ext cx="1131605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D7E7ED9-CF1F-4318-9709-FDA7099C17E0}"/>
                </a:ext>
              </a:extLst>
            </p:cNvPr>
            <p:cNvSpPr/>
            <p:nvPr/>
          </p:nvSpPr>
          <p:spPr>
            <a:xfrm>
              <a:off x="1358784" y="3728773"/>
              <a:ext cx="979683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0FB1212-90A2-4364-8419-D7605A592796}"/>
                </a:ext>
              </a:extLst>
            </p:cNvPr>
            <p:cNvSpPr/>
            <p:nvPr/>
          </p:nvSpPr>
          <p:spPr>
            <a:xfrm>
              <a:off x="1358784" y="3972245"/>
              <a:ext cx="829611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373AF5-5F4D-49F2-968A-F5011F2E6042}"/>
                </a:ext>
              </a:extLst>
            </p:cNvPr>
            <p:cNvSpPr/>
            <p:nvPr/>
          </p:nvSpPr>
          <p:spPr>
            <a:xfrm>
              <a:off x="1358784" y="4215717"/>
              <a:ext cx="749919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B2F68D7-4339-4804-9F3C-78CE32B04E30}"/>
                </a:ext>
              </a:extLst>
            </p:cNvPr>
            <p:cNvSpPr/>
            <p:nvPr/>
          </p:nvSpPr>
          <p:spPr>
            <a:xfrm>
              <a:off x="1358784" y="4459189"/>
              <a:ext cx="597485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644FFDF-B63F-4CAE-B35B-52C378A84A0D}"/>
                </a:ext>
              </a:extLst>
            </p:cNvPr>
            <p:cNvSpPr/>
            <p:nvPr/>
          </p:nvSpPr>
          <p:spPr>
            <a:xfrm>
              <a:off x="1358784" y="4702661"/>
              <a:ext cx="351931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EDFE0E9-0121-40CF-934C-776C80D58C3F}"/>
                </a:ext>
              </a:extLst>
            </p:cNvPr>
            <p:cNvSpPr/>
            <p:nvPr/>
          </p:nvSpPr>
          <p:spPr>
            <a:xfrm>
              <a:off x="1358784" y="4946133"/>
              <a:ext cx="236348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057776C-CD26-483D-A89C-4B1CBB61FFEF}"/>
                </a:ext>
              </a:extLst>
            </p:cNvPr>
            <p:cNvSpPr/>
            <p:nvPr/>
          </p:nvSpPr>
          <p:spPr>
            <a:xfrm>
              <a:off x="1358784" y="5189605"/>
              <a:ext cx="236348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83ABF08-7150-430E-B041-17620514658A}"/>
                </a:ext>
              </a:extLst>
            </p:cNvPr>
            <p:cNvSpPr/>
            <p:nvPr/>
          </p:nvSpPr>
          <p:spPr>
            <a:xfrm>
              <a:off x="1358784" y="5433073"/>
              <a:ext cx="505832" cy="1325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B0B37A8-844D-4715-8D1A-EF51833A26C1}"/>
              </a:ext>
            </a:extLst>
          </p:cNvPr>
          <p:cNvSpPr txBox="1"/>
          <p:nvPr/>
        </p:nvSpPr>
        <p:spPr>
          <a:xfrm>
            <a:off x="364670" y="886007"/>
            <a:ext cx="7933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개발언어의 범용성에 따른 유연한 인력수급과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ROI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개선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“Cost Value”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80975" y="1483001"/>
            <a:ext cx="5641324" cy="4067267"/>
            <a:chOff x="6094303" y="1640617"/>
            <a:chExt cx="5641324" cy="406726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A817752-AC49-4768-878C-E9B43544582B}"/>
                </a:ext>
              </a:extLst>
            </p:cNvPr>
            <p:cNvCxnSpPr>
              <a:cxnSpLocks/>
            </p:cNvCxnSpPr>
            <p:nvPr/>
          </p:nvCxnSpPr>
          <p:spPr>
            <a:xfrm>
              <a:off x="6671921" y="1984970"/>
              <a:ext cx="5063706" cy="0"/>
            </a:xfrm>
            <a:prstGeom prst="line">
              <a:avLst/>
            </a:prstGeom>
            <a:ln>
              <a:solidFill>
                <a:srgbClr val="DA3F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B3655FC-622E-4012-B49D-0A023B197284}"/>
                </a:ext>
              </a:extLst>
            </p:cNvPr>
            <p:cNvSpPr/>
            <p:nvPr/>
          </p:nvSpPr>
          <p:spPr>
            <a:xfrm>
              <a:off x="6604015" y="1677211"/>
              <a:ext cx="20457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ko-KR" altLang="en-US" sz="1200" b="1" dirty="0">
                  <a:solidFill>
                    <a:srgbClr val="DA3F6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가장 많이 </a:t>
              </a:r>
              <a:r>
                <a:rPr lang="ko-KR" altLang="en-US" sz="1200" b="1">
                  <a:solidFill>
                    <a:srgbClr val="DA3F6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사용하는 개발언어</a:t>
              </a:r>
              <a:endParaRPr lang="en-US" altLang="ko-KR" sz="1200" b="1" dirty="0">
                <a:solidFill>
                  <a:srgbClr val="DA3F6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E6BB70-C5F0-452B-90F0-657093CF6C23}"/>
                </a:ext>
              </a:extLst>
            </p:cNvPr>
            <p:cNvSpPr/>
            <p:nvPr/>
          </p:nvSpPr>
          <p:spPr>
            <a:xfrm>
              <a:off x="10819898" y="1640617"/>
              <a:ext cx="8867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96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ko-KR" sz="12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단위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%)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6094303" y="2154230"/>
              <a:ext cx="5400112" cy="3553654"/>
              <a:chOff x="6094303" y="2154230"/>
              <a:chExt cx="5400112" cy="3553654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87FF8CE-988E-419B-8815-981AB3F043D6}"/>
                  </a:ext>
                </a:extLst>
              </p:cNvPr>
              <p:cNvSpPr/>
              <p:nvPr/>
            </p:nvSpPr>
            <p:spPr>
              <a:xfrm>
                <a:off x="6174681" y="3170578"/>
                <a:ext cx="99448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F5C3BC3-CE2E-407F-9B55-AB057E183CE0}"/>
                  </a:ext>
                </a:extLst>
              </p:cNvPr>
              <p:cNvSpPr/>
              <p:nvPr/>
            </p:nvSpPr>
            <p:spPr>
              <a:xfrm>
                <a:off x="6094303" y="3397278"/>
                <a:ext cx="1113543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SQL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8725758-103C-4052-B7AB-1871497FA791}"/>
                  </a:ext>
                </a:extLst>
              </p:cNvPr>
              <p:cNvSpPr/>
              <p:nvPr/>
            </p:nvSpPr>
            <p:spPr>
              <a:xfrm>
                <a:off x="6127519" y="3895024"/>
                <a:ext cx="1061155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Kotlin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81C7DACD-DBF4-4C64-9EAD-536077524902}"/>
                  </a:ext>
                </a:extLst>
              </p:cNvPr>
              <p:cNvSpPr/>
              <p:nvPr/>
            </p:nvSpPr>
            <p:spPr>
              <a:xfrm>
                <a:off x="6127518" y="4627523"/>
                <a:ext cx="1061155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Swift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FACE8A1-4ED3-40F9-B358-58ED957D07F2}"/>
                  </a:ext>
                </a:extLst>
              </p:cNvPr>
              <p:cNvSpPr/>
              <p:nvPr/>
            </p:nvSpPr>
            <p:spPr>
              <a:xfrm>
                <a:off x="6395804" y="2436642"/>
                <a:ext cx="77858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9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JavaScript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66D9F89-6659-43E2-8693-B5855A180699}"/>
                  </a:ext>
                </a:extLst>
              </p:cNvPr>
              <p:cNvSpPr/>
              <p:nvPr/>
            </p:nvSpPr>
            <p:spPr>
              <a:xfrm>
                <a:off x="6395804" y="2680954"/>
                <a:ext cx="77858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C++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CE17155-CFFB-4A17-A951-672C77CCEEF2}"/>
                  </a:ext>
                </a:extLst>
              </p:cNvPr>
              <p:cNvSpPr/>
              <p:nvPr/>
            </p:nvSpPr>
            <p:spPr>
              <a:xfrm>
                <a:off x="6395804" y="2925266"/>
                <a:ext cx="77858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Python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2B28031-9F24-426E-AD3B-5836C359B083}"/>
                  </a:ext>
                </a:extLst>
              </p:cNvPr>
              <p:cNvSpPr/>
              <p:nvPr/>
            </p:nvSpPr>
            <p:spPr>
              <a:xfrm>
                <a:off x="6395804" y="3658200"/>
                <a:ext cx="77858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C#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DB5E1D4-F947-4CE5-95C1-C4A2CAF88955}"/>
                  </a:ext>
                </a:extLst>
              </p:cNvPr>
              <p:cNvSpPr/>
              <p:nvPr/>
            </p:nvSpPr>
            <p:spPr>
              <a:xfrm>
                <a:off x="6395804" y="4146823"/>
                <a:ext cx="77858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PHP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C45C39C-0EBC-4C9D-9128-D9C5640E3966}"/>
                  </a:ext>
                </a:extLst>
              </p:cNvPr>
              <p:cNvSpPr/>
              <p:nvPr/>
            </p:nvSpPr>
            <p:spPr>
              <a:xfrm>
                <a:off x="6395804" y="4391134"/>
                <a:ext cx="77858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Typescript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F3034A9-E904-4D8F-8E1D-488DDE88B7FF}"/>
                  </a:ext>
                </a:extLst>
              </p:cNvPr>
              <p:cNvSpPr/>
              <p:nvPr/>
            </p:nvSpPr>
            <p:spPr>
              <a:xfrm>
                <a:off x="6395804" y="4879756"/>
                <a:ext cx="77858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Go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7488457F-D646-455F-8476-56FF748862A0}"/>
                  </a:ext>
                </a:extLst>
              </p:cNvPr>
              <p:cNvSpPr/>
              <p:nvPr/>
            </p:nvSpPr>
            <p:spPr>
              <a:xfrm>
                <a:off x="6395804" y="5124068"/>
                <a:ext cx="77858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Objective C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3716D93-3703-4E09-B04F-EEDA4690B360}"/>
                  </a:ext>
                </a:extLst>
              </p:cNvPr>
              <p:cNvSpPr/>
              <p:nvPr/>
            </p:nvSpPr>
            <p:spPr>
              <a:xfrm>
                <a:off x="6395804" y="2192330"/>
                <a:ext cx="778580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Java</a:t>
                </a:r>
              </a:p>
            </p:txBody>
          </p: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BE146B1-B6C1-4D5D-B480-463DF5D19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4384" y="5501673"/>
                <a:ext cx="413597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84232BA-31B1-4E4A-BCDF-82350A40D122}"/>
                  </a:ext>
                </a:extLst>
              </p:cNvPr>
              <p:cNvSpPr/>
              <p:nvPr/>
            </p:nvSpPr>
            <p:spPr>
              <a:xfrm>
                <a:off x="6990323" y="5507829"/>
                <a:ext cx="368122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965F7CF-CA85-4845-85D3-77E2B9809B98}"/>
                  </a:ext>
                </a:extLst>
              </p:cNvPr>
              <p:cNvSpPr/>
              <p:nvPr/>
            </p:nvSpPr>
            <p:spPr>
              <a:xfrm>
                <a:off x="7639807" y="5507829"/>
                <a:ext cx="368122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21A75C48-1C44-484E-A3A9-A2D53F48DB71}"/>
                  </a:ext>
                </a:extLst>
              </p:cNvPr>
              <p:cNvCxnSpPr>
                <a:cxnSpLocks/>
                <a:endCxn id="72" idx="0"/>
              </p:cNvCxnSpPr>
              <p:nvPr/>
            </p:nvCxnSpPr>
            <p:spPr>
              <a:xfrm flipH="1">
                <a:off x="7823868" y="2154230"/>
                <a:ext cx="14076" cy="3353599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E149E24-7CEA-408B-99FA-C7811EBA25F0}"/>
                  </a:ext>
                </a:extLst>
              </p:cNvPr>
              <p:cNvSpPr/>
              <p:nvPr/>
            </p:nvSpPr>
            <p:spPr>
              <a:xfrm>
                <a:off x="8337104" y="5507829"/>
                <a:ext cx="368122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</a:t>
                </a: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D5F80943-AED6-4273-90FC-07D2F2F30AB0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 flipH="1">
                <a:off x="8521165" y="2154230"/>
                <a:ext cx="14076" cy="3353599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8AACF98-4D6C-4C7B-9935-6F7BE9E98DD7}"/>
                  </a:ext>
                </a:extLst>
              </p:cNvPr>
              <p:cNvSpPr/>
              <p:nvPr/>
            </p:nvSpPr>
            <p:spPr>
              <a:xfrm>
                <a:off x="9034401" y="5507829"/>
                <a:ext cx="368122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30</a:t>
                </a: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9B54D632-B922-4088-8C25-BFAA6F8C3431}"/>
                  </a:ext>
                </a:extLst>
              </p:cNvPr>
              <p:cNvCxnSpPr>
                <a:cxnSpLocks/>
                <a:endCxn id="76" idx="0"/>
              </p:cNvCxnSpPr>
              <p:nvPr/>
            </p:nvCxnSpPr>
            <p:spPr>
              <a:xfrm flipH="1">
                <a:off x="9218462" y="2154230"/>
                <a:ext cx="14076" cy="3353599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71FD6DF-4DFB-4880-9B3C-B7ECB4C1C416}"/>
                  </a:ext>
                </a:extLst>
              </p:cNvPr>
              <p:cNvSpPr/>
              <p:nvPr/>
            </p:nvSpPr>
            <p:spPr>
              <a:xfrm>
                <a:off x="9731698" y="5507829"/>
                <a:ext cx="368122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40</a:t>
                </a:r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8BED1DC2-089B-428B-A14F-D735FBFC92A3}"/>
                  </a:ext>
                </a:extLst>
              </p:cNvPr>
              <p:cNvCxnSpPr>
                <a:cxnSpLocks/>
                <a:endCxn id="78" idx="0"/>
              </p:cNvCxnSpPr>
              <p:nvPr/>
            </p:nvCxnSpPr>
            <p:spPr>
              <a:xfrm flipH="1">
                <a:off x="9915759" y="2154230"/>
                <a:ext cx="14076" cy="3353599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7B0CCAD2-98B7-4343-AE7B-CA6690E8EDB3}"/>
                  </a:ext>
                </a:extLst>
              </p:cNvPr>
              <p:cNvSpPr/>
              <p:nvPr/>
            </p:nvSpPr>
            <p:spPr>
              <a:xfrm>
                <a:off x="11126293" y="5507829"/>
                <a:ext cx="368122" cy="20005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60</a:t>
                </a: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6BF4A753-00C6-452F-AC3B-57CB5C115B33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11310354" y="2154230"/>
                <a:ext cx="14076" cy="3353599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D00B76CD-B803-4EF4-9F8D-F34485A0CF52}"/>
                  </a:ext>
                </a:extLst>
              </p:cNvPr>
              <p:cNvSpPr/>
              <p:nvPr/>
            </p:nvSpPr>
            <p:spPr>
              <a:xfrm>
                <a:off x="7174385" y="2473902"/>
                <a:ext cx="2419788" cy="132577"/>
              </a:xfrm>
              <a:prstGeom prst="rect">
                <a:avLst/>
              </a:prstGeom>
              <a:solidFill>
                <a:srgbClr val="DA3F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DBCB23A-B103-45E1-B70E-234FF0249E7E}"/>
                  </a:ext>
                </a:extLst>
              </p:cNvPr>
              <p:cNvSpPr/>
              <p:nvPr/>
            </p:nvSpPr>
            <p:spPr>
              <a:xfrm>
                <a:off x="7174384" y="2717374"/>
                <a:ext cx="1973440" cy="1325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43FC006-3647-4F87-9082-E5039484722A}"/>
                  </a:ext>
                </a:extLst>
              </p:cNvPr>
              <p:cNvSpPr/>
              <p:nvPr/>
            </p:nvSpPr>
            <p:spPr>
              <a:xfrm>
                <a:off x="7174384" y="2960846"/>
                <a:ext cx="1906764" cy="1325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B9F588A-FFCB-472C-808E-FDE6BE65461C}"/>
                  </a:ext>
                </a:extLst>
              </p:cNvPr>
              <p:cNvSpPr/>
              <p:nvPr/>
            </p:nvSpPr>
            <p:spPr>
              <a:xfrm>
                <a:off x="7174384" y="3204318"/>
                <a:ext cx="1544917" cy="1325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E5F6360-E9BC-4ECF-BBED-F862B3857451}"/>
                  </a:ext>
                </a:extLst>
              </p:cNvPr>
              <p:cNvSpPr/>
              <p:nvPr/>
            </p:nvSpPr>
            <p:spPr>
              <a:xfrm>
                <a:off x="7174384" y="3447790"/>
                <a:ext cx="1113543" cy="1325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33B8478-85AB-46C1-BD90-8998CF4A964D}"/>
                  </a:ext>
                </a:extLst>
              </p:cNvPr>
              <p:cNvSpPr/>
              <p:nvPr/>
            </p:nvSpPr>
            <p:spPr>
              <a:xfrm>
                <a:off x="7174384" y="3691262"/>
                <a:ext cx="829611" cy="1325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81EF890-B224-480D-827E-3E273ABE68B8}"/>
                  </a:ext>
                </a:extLst>
              </p:cNvPr>
              <p:cNvSpPr/>
              <p:nvPr/>
            </p:nvSpPr>
            <p:spPr>
              <a:xfrm>
                <a:off x="7174385" y="3934734"/>
                <a:ext cx="413136" cy="132577"/>
              </a:xfrm>
              <a:prstGeom prst="rect">
                <a:avLst/>
              </a:prstGeom>
              <a:solidFill>
                <a:srgbClr val="F246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9349203-049D-4D55-8B27-20BAD4326397}"/>
                  </a:ext>
                </a:extLst>
              </p:cNvPr>
              <p:cNvSpPr/>
              <p:nvPr/>
            </p:nvSpPr>
            <p:spPr>
              <a:xfrm>
                <a:off x="7174385" y="4178206"/>
                <a:ext cx="392078" cy="1325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EFC2FE8-3EE7-4EB9-972F-4261B8BB579F}"/>
                  </a:ext>
                </a:extLst>
              </p:cNvPr>
              <p:cNvSpPr/>
              <p:nvPr/>
            </p:nvSpPr>
            <p:spPr>
              <a:xfrm>
                <a:off x="7174384" y="4421678"/>
                <a:ext cx="351931" cy="1325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3036D45-7184-4551-9791-B393916743DC}"/>
                  </a:ext>
                </a:extLst>
              </p:cNvPr>
              <p:cNvSpPr/>
              <p:nvPr/>
            </p:nvSpPr>
            <p:spPr>
              <a:xfrm>
                <a:off x="7174383" y="4665150"/>
                <a:ext cx="320641" cy="132577"/>
              </a:xfrm>
              <a:prstGeom prst="rect">
                <a:avLst/>
              </a:prstGeom>
              <a:solidFill>
                <a:srgbClr val="F246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EE87B8B-E9DF-4879-AE73-3C1228C81FE3}"/>
                  </a:ext>
                </a:extLst>
              </p:cNvPr>
              <p:cNvSpPr/>
              <p:nvPr/>
            </p:nvSpPr>
            <p:spPr>
              <a:xfrm>
                <a:off x="7174384" y="4908622"/>
                <a:ext cx="236348" cy="1325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6F06BA2-0D89-4919-9EA5-2F8A20FF6C2E}"/>
                  </a:ext>
                </a:extLst>
              </p:cNvPr>
              <p:cNvSpPr/>
              <p:nvPr/>
            </p:nvSpPr>
            <p:spPr>
              <a:xfrm>
                <a:off x="7174384" y="5152090"/>
                <a:ext cx="196816" cy="132577"/>
              </a:xfrm>
              <a:prstGeom prst="rect">
                <a:avLst/>
              </a:prstGeom>
              <a:solidFill>
                <a:srgbClr val="DA3F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2FE162C-E3D0-444C-9D1F-BBCECDF7BEE9}"/>
                  </a:ext>
                </a:extLst>
              </p:cNvPr>
              <p:cNvSpPr/>
              <p:nvPr/>
            </p:nvSpPr>
            <p:spPr>
              <a:xfrm>
                <a:off x="10428995" y="5507829"/>
                <a:ext cx="368122" cy="20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sz="960" b="0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50</a:t>
                </a: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97B095AF-A8E0-46C7-8DA4-76DFD633FEE1}"/>
                  </a:ext>
                </a:extLst>
              </p:cNvPr>
              <p:cNvCxnSpPr>
                <a:cxnSpLocks/>
                <a:endCxn id="95" idx="0"/>
              </p:cNvCxnSpPr>
              <p:nvPr/>
            </p:nvCxnSpPr>
            <p:spPr>
              <a:xfrm flipH="1">
                <a:off x="10613056" y="2154230"/>
                <a:ext cx="14076" cy="3353599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C0D6E7EF-CBB6-4E81-8AA4-31DAB33B7DED}"/>
                  </a:ext>
                </a:extLst>
              </p:cNvPr>
              <p:cNvSpPr/>
              <p:nvPr/>
            </p:nvSpPr>
            <p:spPr>
              <a:xfrm>
                <a:off x="7174384" y="2230430"/>
                <a:ext cx="3774335" cy="1325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B0B37A8-844D-4715-8D1A-EF51833A26C1}"/>
              </a:ext>
            </a:extLst>
          </p:cNvPr>
          <p:cNvSpPr txBox="1"/>
          <p:nvPr/>
        </p:nvSpPr>
        <p:spPr>
          <a:xfrm>
            <a:off x="690687" y="5713084"/>
            <a:ext cx="472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개발언어의 경우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네이티브언어 개발자 대비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기반 하이브리드 앱  개발자 수급 용이 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B0B37A8-844D-4715-8D1A-EF51833A26C1}"/>
              </a:ext>
            </a:extLst>
          </p:cNvPr>
          <p:cNvSpPr txBox="1"/>
          <p:nvPr/>
        </p:nvSpPr>
        <p:spPr>
          <a:xfrm>
            <a:off x="6579345" y="5713084"/>
            <a:ext cx="520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개발직군 형태의 경우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대다수 범용적인 웹 표준 기반 언어 직군의 개발자 분포 상위 분포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6239" y="3752213"/>
            <a:ext cx="1036651" cy="176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826239" y="4482820"/>
            <a:ext cx="1036651" cy="1749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77835" y="2286000"/>
            <a:ext cx="3336110" cy="1832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96208" y="4123948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앱 개발언어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>
            <a:stCxn id="3" idx="3"/>
            <a:endCxn id="5" idx="1"/>
          </p:cNvCxnSpPr>
          <p:nvPr/>
        </p:nvCxnSpPr>
        <p:spPr>
          <a:xfrm>
            <a:off x="1862890" y="3840403"/>
            <a:ext cx="433318" cy="406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97" idx="3"/>
            <a:endCxn id="5" idx="1"/>
          </p:cNvCxnSpPr>
          <p:nvPr/>
        </p:nvCxnSpPr>
        <p:spPr>
          <a:xfrm flipV="1">
            <a:off x="1862890" y="4247059"/>
            <a:ext cx="433318" cy="323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694295" y="2469270"/>
            <a:ext cx="1457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하이브리드 앱 개발언어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676026" y="2324779"/>
            <a:ext cx="4180079" cy="42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6686627" y="2820701"/>
            <a:ext cx="2391954" cy="160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9969250" y="2732674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범용적 웹 표준 활용 직군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470080" y="3006135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전담 직군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91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ative vs Hybr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85" y="4392693"/>
            <a:ext cx="3112319" cy="202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C48A42B-D4E5-4D77-AF88-694AD4AC1F82}"/>
              </a:ext>
            </a:extLst>
          </p:cNvPr>
          <p:cNvCxnSpPr>
            <a:cxnSpLocks/>
          </p:cNvCxnSpPr>
          <p:nvPr/>
        </p:nvCxnSpPr>
        <p:spPr>
          <a:xfrm>
            <a:off x="238032" y="153828"/>
            <a:ext cx="0" cy="332733"/>
          </a:xfrm>
          <a:prstGeom prst="line">
            <a:avLst/>
          </a:prstGeom>
          <a:ln w="76200">
            <a:solidFill>
              <a:srgbClr val="F39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CE797D7-6850-4FC2-BA2B-2138196BDD34}"/>
              </a:ext>
            </a:extLst>
          </p:cNvPr>
          <p:cNvSpPr txBox="1"/>
          <p:nvPr/>
        </p:nvSpPr>
        <p:spPr>
          <a:xfrm>
            <a:off x="288802" y="78327"/>
            <a:ext cx="534473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2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 </a:t>
            </a:r>
            <a:r>
              <a:rPr lang="ko-KR" altLang="en-US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모바일 앱 개발시 고려사항 </a:t>
            </a:r>
            <a:r>
              <a:rPr lang="en-US" altLang="ko-KR" sz="20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“</a:t>
            </a:r>
            <a:r>
              <a:rPr lang="ko-KR" altLang="en-US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개발 효율성</a:t>
            </a:r>
            <a:r>
              <a:rPr lang="en-US" altLang="ko-KR" sz="240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”</a:t>
            </a:r>
            <a:endParaRPr lang="en-US" altLang="ko-KR" sz="2400" dirty="0">
              <a:solidFill>
                <a:schemeClr val="accent4">
                  <a:lumMod val="20000"/>
                  <a:lumOff val="80000"/>
                </a:schemeClr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B37A8-844D-4715-8D1A-EF51833A26C1}"/>
              </a:ext>
            </a:extLst>
          </p:cNvPr>
          <p:cNvSpPr txBox="1"/>
          <p:nvPr/>
        </p:nvSpPr>
        <p:spPr>
          <a:xfrm>
            <a:off x="364670" y="886007"/>
            <a:ext cx="7933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빠르고 신속한 모바일 환경변화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기기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OS)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손쉬운 개발 대응 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Effortless Value”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8653" y="1715866"/>
            <a:ext cx="2195056" cy="3531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Native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64106" y="1723138"/>
            <a:ext cx="2316828" cy="353178"/>
          </a:xfrm>
          <a:prstGeom prst="rect">
            <a:avLst/>
          </a:prstGeom>
          <a:solidFill>
            <a:srgbClr val="F04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Hybrid </a:t>
            </a:r>
            <a:r>
              <a:rPr lang="ko-KR" altLang="en-US" sz="14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endParaRPr 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988511" y="4199884"/>
            <a:ext cx="982628" cy="553998"/>
            <a:chOff x="7625450" y="5457114"/>
            <a:chExt cx="982628" cy="553998"/>
          </a:xfrm>
        </p:grpSpPr>
        <p:sp>
          <p:nvSpPr>
            <p:cNvPr id="14" name="직사각형 13"/>
            <p:cNvSpPr/>
            <p:nvPr/>
          </p:nvSpPr>
          <p:spPr>
            <a:xfrm>
              <a:off x="7709035" y="5821140"/>
              <a:ext cx="810064" cy="92941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98F54E-5060-4705-A142-7BEB7B2839D1}"/>
                </a:ext>
              </a:extLst>
            </p:cNvPr>
            <p:cNvSpPr txBox="1"/>
            <p:nvPr/>
          </p:nvSpPr>
          <p:spPr>
            <a:xfrm>
              <a:off x="7625450" y="5457114"/>
              <a:ext cx="982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투입 인력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초</a:t>
              </a:r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중급 </a:t>
              </a:r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729302" y="4763218"/>
            <a:ext cx="1543722" cy="1016881"/>
            <a:chOff x="8478212" y="5311145"/>
            <a:chExt cx="1543722" cy="101688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6044F27-EA54-409F-B200-3FDCC4204706}"/>
                </a:ext>
              </a:extLst>
            </p:cNvPr>
            <p:cNvGrpSpPr/>
            <p:nvPr/>
          </p:nvGrpSpPr>
          <p:grpSpPr>
            <a:xfrm>
              <a:off x="9148823" y="5311145"/>
              <a:ext cx="873111" cy="1016881"/>
              <a:chOff x="9256464" y="5149679"/>
              <a:chExt cx="1050490" cy="122346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6E1DDBD-DB95-4BCA-86B0-2E68F1C2F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464" y="5149679"/>
                <a:ext cx="903739" cy="903739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6EE9F-C4B8-40DC-9D6B-B2C2BCD69278}"/>
                  </a:ext>
                </a:extLst>
              </p:cNvPr>
              <p:cNvSpPr txBox="1"/>
              <p:nvPr/>
            </p:nvSpPr>
            <p:spPr>
              <a:xfrm>
                <a:off x="9274677" y="6040875"/>
                <a:ext cx="1032277" cy="332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5000"/>
                  </a:lnSpc>
                  <a:defRPr sz="1050"/>
                </a:lvl1pPr>
              </a:lstStyle>
              <a:p>
                <a:r>
                  <a:rPr lang="en-US" altLang="ko-KR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Developer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288350A-A83D-41DE-945B-8551CEA9F8EC}"/>
                </a:ext>
              </a:extLst>
            </p:cNvPr>
            <p:cNvGrpSpPr/>
            <p:nvPr/>
          </p:nvGrpSpPr>
          <p:grpSpPr>
            <a:xfrm>
              <a:off x="8478212" y="5363685"/>
              <a:ext cx="750524" cy="953982"/>
              <a:chOff x="8449627" y="5212891"/>
              <a:chExt cx="903000" cy="1147789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0D0D7D3-C4AA-4D4B-A53C-6694D60E8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519" y="5212891"/>
                <a:ext cx="847288" cy="847288"/>
              </a:xfrm>
              <a:prstGeom prst="rect">
                <a:avLst/>
              </a:prstGeom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DA53F3E-CAB2-4235-BB94-6DDBB9D53E9C}"/>
                  </a:ext>
                </a:extLst>
              </p:cNvPr>
              <p:cNvSpPr/>
              <p:nvPr/>
            </p:nvSpPr>
            <p:spPr>
              <a:xfrm>
                <a:off x="8449627" y="6055179"/>
                <a:ext cx="903000" cy="305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05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Publisher</a:t>
                </a:r>
                <a:endParaRPr lang="en-US" altLang="ko-KR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1149120" y="4182570"/>
            <a:ext cx="982628" cy="553998"/>
            <a:chOff x="512767" y="4348137"/>
            <a:chExt cx="982628" cy="553998"/>
          </a:xfrm>
        </p:grpSpPr>
        <p:sp>
          <p:nvSpPr>
            <p:cNvPr id="13" name="직사각형 12"/>
            <p:cNvSpPr/>
            <p:nvPr/>
          </p:nvSpPr>
          <p:spPr>
            <a:xfrm>
              <a:off x="667530" y="4717505"/>
              <a:ext cx="673317" cy="92941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98F54E-5060-4705-A142-7BEB7B2839D1}"/>
                </a:ext>
              </a:extLst>
            </p:cNvPr>
            <p:cNvSpPr txBox="1"/>
            <p:nvPr/>
          </p:nvSpPr>
          <p:spPr>
            <a:xfrm>
              <a:off x="512767" y="4348137"/>
              <a:ext cx="982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투입 인력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고급 </a:t>
              </a:r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8307" y="4707071"/>
            <a:ext cx="1964254" cy="1089806"/>
            <a:chOff x="1291216" y="4128944"/>
            <a:chExt cx="1964254" cy="108980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4E2BA29-5F01-4EA6-9B74-0D37E2F9E3E5}"/>
                </a:ext>
              </a:extLst>
            </p:cNvPr>
            <p:cNvGrpSpPr/>
            <p:nvPr/>
          </p:nvGrpSpPr>
          <p:grpSpPr>
            <a:xfrm>
              <a:off x="1857399" y="4128944"/>
              <a:ext cx="795707" cy="1089806"/>
              <a:chOff x="2350803" y="5083770"/>
              <a:chExt cx="957359" cy="1311207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FDBAD8A6-1AF4-4B87-B7C8-0C42A0EFAA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0803" y="5083770"/>
                <a:ext cx="957359" cy="957359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2E725B-AFD2-4D98-8CA8-86CBDBFE10D7}"/>
                  </a:ext>
                </a:extLst>
              </p:cNvPr>
              <p:cNvSpPr txBox="1"/>
              <p:nvPr/>
            </p:nvSpPr>
            <p:spPr>
              <a:xfrm>
                <a:off x="2607390" y="6040875"/>
                <a:ext cx="605292" cy="35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5000"/>
                  </a:lnSpc>
                  <a:defRPr sz="1050"/>
                </a:lvl1pPr>
              </a:lstStyle>
              <a:p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iOS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595E4F2-FA49-43AD-996E-EC08314BAA12}"/>
                </a:ext>
              </a:extLst>
            </p:cNvPr>
            <p:cNvGrpSpPr/>
            <p:nvPr/>
          </p:nvGrpSpPr>
          <p:grpSpPr>
            <a:xfrm>
              <a:off x="1291216" y="4220429"/>
              <a:ext cx="750524" cy="969814"/>
              <a:chOff x="1669602" y="5193841"/>
              <a:chExt cx="902999" cy="1166838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ACC8CFA-130B-47EB-9605-AE88D900F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683" y="5193841"/>
                <a:ext cx="847288" cy="847288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2364A1B-2077-4233-9087-AC37AC82AEBF}"/>
                  </a:ext>
                </a:extLst>
              </p:cNvPr>
              <p:cNvSpPr/>
              <p:nvPr/>
            </p:nvSpPr>
            <p:spPr>
              <a:xfrm>
                <a:off x="1669602" y="6055178"/>
                <a:ext cx="902999" cy="305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05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Publisher</a:t>
                </a:r>
                <a:endParaRPr lang="en-US" altLang="ko-KR" sz="10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59459D2-3423-4668-8282-BFFB337D2F58}"/>
                </a:ext>
              </a:extLst>
            </p:cNvPr>
            <p:cNvGrpSpPr/>
            <p:nvPr/>
          </p:nvGrpSpPr>
          <p:grpSpPr>
            <a:xfrm>
              <a:off x="2449945" y="4132444"/>
              <a:ext cx="805525" cy="1086305"/>
              <a:chOff x="3063727" y="5087982"/>
              <a:chExt cx="969172" cy="130699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E348FEDE-8882-4753-BB0E-3D1AA7C4B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3727" y="5087982"/>
                <a:ext cx="957359" cy="957359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C2B56B-970D-4EB6-8D95-DE2DB6A77127}"/>
                  </a:ext>
                </a:extLst>
              </p:cNvPr>
              <p:cNvSpPr txBox="1"/>
              <p:nvPr/>
            </p:nvSpPr>
            <p:spPr>
              <a:xfrm>
                <a:off x="3149279" y="6040875"/>
                <a:ext cx="883620" cy="35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5000"/>
                  </a:lnSpc>
                  <a:defRPr sz="1050"/>
                </a:lvl1pPr>
              </a:lstStyle>
              <a:p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Android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288802" y="2272346"/>
            <a:ext cx="2757201" cy="1812625"/>
            <a:chOff x="674979" y="2247939"/>
            <a:chExt cx="4444933" cy="292216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1785B95-EBB4-4475-ACBA-319C0CCEB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9372" t="20011" r="16331" b="24009"/>
            <a:stretch/>
          </p:blipFill>
          <p:spPr>
            <a:xfrm>
              <a:off x="1133832" y="2470202"/>
              <a:ext cx="3516920" cy="190175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551C216-E018-42E0-AC05-B72F3A31F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9609" t="20156" r="18465" b="21393"/>
            <a:stretch/>
          </p:blipFill>
          <p:spPr>
            <a:xfrm>
              <a:off x="1126132" y="2477097"/>
              <a:ext cx="3538689" cy="1905302"/>
            </a:xfrm>
            <a:prstGeom prst="rect">
              <a:avLst/>
            </a:prstGeom>
          </p:spPr>
        </p:pic>
        <p:pic>
          <p:nvPicPr>
            <p:cNvPr id="64" name="Picture 10" descr="C:\Users\uracle00\Desktop\참고이미지\안드로이드화면개발툴.png">
              <a:extLst>
                <a:ext uri="{FF2B5EF4-FFF2-40B4-BE49-F238E27FC236}">
                  <a16:creationId xmlns:a16="http://schemas.microsoft.com/office/drawing/2014/main" id="{406525DC-750A-40BE-9D42-26EBA1098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63" y="2467810"/>
              <a:ext cx="3517686" cy="1906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1" descr="C:\Users\uracle00\Desktop\참고이미지\iOS화면개발툴.png">
              <a:extLst>
                <a:ext uri="{FF2B5EF4-FFF2-40B4-BE49-F238E27FC236}">
                  <a16:creationId xmlns:a16="http://schemas.microsoft.com/office/drawing/2014/main" id="{94C2FA7C-88AE-4D4E-9044-9660291B2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532" y="2465722"/>
              <a:ext cx="3525032" cy="1911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5CCECDD-74CE-414B-AD4A-5DD617DCE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78" b="11950"/>
            <a:stretch/>
          </p:blipFill>
          <p:spPr>
            <a:xfrm>
              <a:off x="674979" y="2247939"/>
              <a:ext cx="4444933" cy="2922165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8972071" y="2240798"/>
            <a:ext cx="2902603" cy="1823915"/>
            <a:chOff x="7024809" y="2247939"/>
            <a:chExt cx="4444933" cy="2922165"/>
          </a:xfrm>
        </p:grpSpPr>
        <p:pic>
          <p:nvPicPr>
            <p:cNvPr id="66" name="Picture 9" descr="C:\Users\uracle00\Desktop\참고이미지\하이브리드가이드프로그램.png">
              <a:extLst>
                <a:ext uri="{FF2B5EF4-FFF2-40B4-BE49-F238E27FC236}">
                  <a16:creationId xmlns:a16="http://schemas.microsoft.com/office/drawing/2014/main" id="{237FFE44-502C-4F5D-9B6A-AFC330BF9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363" y="2472020"/>
              <a:ext cx="3546557" cy="1900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3" descr="C:\Users\uracle00\Desktop\참고이미지\퍼블리셔제작화면.png">
              <a:extLst>
                <a:ext uri="{FF2B5EF4-FFF2-40B4-BE49-F238E27FC236}">
                  <a16:creationId xmlns:a16="http://schemas.microsoft.com/office/drawing/2014/main" id="{84A0583D-F9E6-4242-8022-90E1BB295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2020" y="2473965"/>
              <a:ext cx="3547900" cy="1918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5CCECDD-74CE-414B-AD4A-5DD617DCE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78" b="11950"/>
            <a:stretch/>
          </p:blipFill>
          <p:spPr>
            <a:xfrm>
              <a:off x="7024809" y="2247939"/>
              <a:ext cx="4444933" cy="2922165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 rot="5400000">
            <a:off x="4823519" y="518063"/>
            <a:ext cx="2410387" cy="5945701"/>
            <a:chOff x="5112567" y="2076443"/>
            <a:chExt cx="2005686" cy="412193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D437F87-E982-4F43-AEB4-0800E34046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05988" y="1083660"/>
              <a:ext cx="0" cy="19868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0F10965-3693-472F-86FC-91D277A2D4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24832" y="5204957"/>
              <a:ext cx="0" cy="19868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 rot="16200000">
              <a:off x="5956168" y="5794708"/>
              <a:ext cx="402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00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제작</a:t>
              </a:r>
              <a:r>
                <a:rPr lang="en-US" altLang="ko-KR" sz="100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00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00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단계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025DE8B-FD5A-484E-8D92-639F6098435B}"/>
                </a:ext>
              </a:extLst>
            </p:cNvPr>
            <p:cNvGrpSpPr/>
            <p:nvPr/>
          </p:nvGrpSpPr>
          <p:grpSpPr>
            <a:xfrm>
              <a:off x="6428666" y="4137728"/>
              <a:ext cx="432551" cy="2060649"/>
              <a:chOff x="6415730" y="3737505"/>
              <a:chExt cx="396000" cy="239823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EC8AF2C-516E-49B7-95D2-29CC6A08EA53}"/>
                  </a:ext>
                </a:extLst>
              </p:cNvPr>
              <p:cNvSpPr/>
              <p:nvPr/>
            </p:nvSpPr>
            <p:spPr>
              <a:xfrm rot="16200000">
                <a:off x="5414614" y="4738621"/>
                <a:ext cx="2398232" cy="396000"/>
              </a:xfrm>
              <a:prstGeom prst="rect">
                <a:avLst/>
              </a:prstGeom>
              <a:solidFill>
                <a:srgbClr val="DA3F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825930-6B6F-4E5C-B9C5-A246720941DA}"/>
                  </a:ext>
                </a:extLst>
              </p:cNvPr>
              <p:cNvSpPr txBox="1"/>
              <p:nvPr/>
            </p:nvSpPr>
            <p:spPr>
              <a:xfrm rot="16200000">
                <a:off x="5549477" y="4773817"/>
                <a:ext cx="2133120" cy="33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반응형</a:t>
                </a:r>
                <a:r>
                  <a:rPr lang="ko-KR" altLang="en-US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레이아웃</a:t>
                </a:r>
                <a:r>
                  <a:rPr lang="en-US" altLang="ko-KR" sz="100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ko-KR" altLang="en-US" sz="100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리소스 제작</a:t>
                </a: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809154C-3C17-46E4-9939-7261DFA02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2567" y="3107405"/>
              <a:ext cx="94173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9BA0706-B7EC-4143-9E21-4E496DEDA8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24832" y="3144309"/>
              <a:ext cx="0" cy="19868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BC3775B-7B92-456A-AE48-3B63ACBE7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2567" y="5168053"/>
              <a:ext cx="94173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1AD7F0-7E64-4BDF-9393-BB52FFD7F173}"/>
                </a:ext>
              </a:extLst>
            </p:cNvPr>
            <p:cNvGrpSpPr/>
            <p:nvPr/>
          </p:nvGrpSpPr>
          <p:grpSpPr>
            <a:xfrm>
              <a:off x="6428667" y="2076443"/>
              <a:ext cx="432552" cy="2060650"/>
              <a:chOff x="6415730" y="1338533"/>
              <a:chExt cx="396000" cy="2398232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37605B3-9395-416E-A23F-4BE7638B1D2C}"/>
                  </a:ext>
                </a:extLst>
              </p:cNvPr>
              <p:cNvSpPr/>
              <p:nvPr/>
            </p:nvSpPr>
            <p:spPr>
              <a:xfrm rot="16200000">
                <a:off x="5414614" y="2339649"/>
                <a:ext cx="2398232" cy="396000"/>
              </a:xfrm>
              <a:prstGeom prst="rect">
                <a:avLst/>
              </a:prstGeom>
              <a:solidFill>
                <a:srgbClr val="E161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2825930-6B6F-4E5C-B9C5-A246720941DA}"/>
                  </a:ext>
                </a:extLst>
              </p:cNvPr>
              <p:cNvSpPr txBox="1"/>
              <p:nvPr/>
            </p:nvSpPr>
            <p:spPr>
              <a:xfrm rot="16200000">
                <a:off x="5475100" y="2347172"/>
                <a:ext cx="2289751" cy="36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퍼블리셔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One Source </a:t>
                </a:r>
                <a:b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ko-KR" altLang="en-US" sz="100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반응형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웹화면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개발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3583659-4051-4F76-A8A1-B51D52C1D0E3}"/>
                </a:ext>
              </a:extLst>
            </p:cNvPr>
            <p:cNvGrpSpPr/>
            <p:nvPr/>
          </p:nvGrpSpPr>
          <p:grpSpPr>
            <a:xfrm>
              <a:off x="5378690" y="4137395"/>
              <a:ext cx="432552" cy="1032410"/>
              <a:chOff x="5454476" y="3737117"/>
              <a:chExt cx="396000" cy="1201542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8C35796-A746-4A56-9081-7FCF630B5D57}"/>
                  </a:ext>
                </a:extLst>
              </p:cNvPr>
              <p:cNvSpPr/>
              <p:nvPr/>
            </p:nvSpPr>
            <p:spPr>
              <a:xfrm rot="16200000">
                <a:off x="5052918" y="4141101"/>
                <a:ext cx="1199116" cy="396000"/>
              </a:xfrm>
              <a:prstGeom prst="rect">
                <a:avLst/>
              </a:prstGeom>
              <a:solidFill>
                <a:srgbClr val="5A5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F1AA85-6900-4CB8-8D11-29FDD7F8056B}"/>
                  </a:ext>
                </a:extLst>
              </p:cNvPr>
              <p:cNvSpPr txBox="1"/>
              <p:nvPr/>
            </p:nvSpPr>
            <p:spPr>
              <a:xfrm rot="16200000">
                <a:off x="5056817" y="4153524"/>
                <a:ext cx="1199113" cy="366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해상도 </a:t>
                </a:r>
                <a:r>
                  <a:rPr lang="ko-KR" altLang="en-US" sz="100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별 </a:t>
                </a:r>
                <a:r>
                  <a:rPr lang="en-US" altLang="ko-KR" sz="100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ko-KR" altLang="en-US" sz="100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레이아웃 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가이드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E658055-0CC4-48F3-AF79-D6EEC690ABFE}"/>
                </a:ext>
              </a:extLst>
            </p:cNvPr>
            <p:cNvGrpSpPr/>
            <p:nvPr/>
          </p:nvGrpSpPr>
          <p:grpSpPr>
            <a:xfrm>
              <a:off x="5378689" y="5168052"/>
              <a:ext cx="432552" cy="1030326"/>
              <a:chOff x="5454476" y="4936621"/>
              <a:chExt cx="396000" cy="119911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975E0DB-593B-4991-9387-EFD8013A8774}"/>
                  </a:ext>
                </a:extLst>
              </p:cNvPr>
              <p:cNvSpPr/>
              <p:nvPr/>
            </p:nvSpPr>
            <p:spPr>
              <a:xfrm rot="16200000">
                <a:off x="5052918" y="5338179"/>
                <a:ext cx="1199116" cy="396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825930-6B6F-4E5C-B9C5-A246720941DA}"/>
                  </a:ext>
                </a:extLst>
              </p:cNvPr>
              <p:cNvSpPr txBox="1"/>
              <p:nvPr/>
            </p:nvSpPr>
            <p:spPr>
              <a:xfrm rot="16200000">
                <a:off x="5048113" y="5353031"/>
                <a:ext cx="1199115" cy="36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OS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별 </a:t>
                </a:r>
                <a:endPara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레이아웃 리소스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3E9FF6D-10BE-4ED2-9048-B2D6C090C365}"/>
                </a:ext>
              </a:extLst>
            </p:cNvPr>
            <p:cNvGrpSpPr/>
            <p:nvPr/>
          </p:nvGrpSpPr>
          <p:grpSpPr>
            <a:xfrm>
              <a:off x="5378688" y="3107403"/>
              <a:ext cx="432552" cy="1033372"/>
              <a:chOff x="5454476" y="2538389"/>
              <a:chExt cx="396000" cy="120266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E5223D0-55D5-40F2-AF84-1524E6DA3973}"/>
                  </a:ext>
                </a:extLst>
              </p:cNvPr>
              <p:cNvSpPr/>
              <p:nvPr/>
            </p:nvSpPr>
            <p:spPr>
              <a:xfrm rot="16200000">
                <a:off x="5052918" y="2943494"/>
                <a:ext cx="1199116" cy="396000"/>
              </a:xfrm>
              <a:prstGeom prst="rect">
                <a:avLst/>
              </a:prstGeom>
              <a:solidFill>
                <a:srgbClr val="64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E33A7F-C713-4C34-901F-231B84D575B7}"/>
                  </a:ext>
                </a:extLst>
              </p:cNvPr>
              <p:cNvSpPr txBox="1"/>
              <p:nvPr/>
            </p:nvSpPr>
            <p:spPr>
              <a:xfrm rot="16200000">
                <a:off x="5052549" y="2954798"/>
                <a:ext cx="1199117" cy="36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Android</a:t>
                </a:r>
              </a:p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해상도 별 제작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38487DD-D408-48CA-919C-C89DAEE53A06}"/>
                </a:ext>
              </a:extLst>
            </p:cNvPr>
            <p:cNvGrpSpPr/>
            <p:nvPr/>
          </p:nvGrpSpPr>
          <p:grpSpPr>
            <a:xfrm>
              <a:off x="5378690" y="2077081"/>
              <a:ext cx="432552" cy="1035121"/>
              <a:chOff x="5454476" y="1339277"/>
              <a:chExt cx="396000" cy="120469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22F1D7B-77D8-452B-9020-56E92224D0EB}"/>
                  </a:ext>
                </a:extLst>
              </p:cNvPr>
              <p:cNvSpPr/>
              <p:nvPr/>
            </p:nvSpPr>
            <p:spPr>
              <a:xfrm rot="16200000">
                <a:off x="5052918" y="1746416"/>
                <a:ext cx="1199116" cy="396000"/>
              </a:xfrm>
              <a:prstGeom prst="rect">
                <a:avLst/>
              </a:pr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D0C6D1-8196-4B46-9C15-F207C250B79C}"/>
                  </a:ext>
                </a:extLst>
              </p:cNvPr>
              <p:cNvSpPr txBox="1"/>
              <p:nvPr/>
            </p:nvSpPr>
            <p:spPr>
              <a:xfrm rot="16200000">
                <a:off x="5052553" y="1755684"/>
                <a:ext cx="1199113" cy="36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iOS </a:t>
                </a:r>
              </a:p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해상도 별 제작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5A41EF-357D-4F1B-8D7C-FF61114CE321}"/>
                </a:ext>
              </a:extLst>
            </p:cNvPr>
            <p:cNvSpPr txBox="1"/>
            <p:nvPr/>
          </p:nvSpPr>
          <p:spPr>
            <a:xfrm rot="16200000">
              <a:off x="5865207" y="3717907"/>
              <a:ext cx="530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구현단계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3D0B374-6CAD-44FF-B0FE-60DAADDAC3A7}"/>
              </a:ext>
            </a:extLst>
          </p:cNvPr>
          <p:cNvCxnSpPr>
            <a:cxnSpLocks/>
          </p:cNvCxnSpPr>
          <p:nvPr/>
        </p:nvCxnSpPr>
        <p:spPr>
          <a:xfrm>
            <a:off x="375292" y="1219618"/>
            <a:ext cx="11416658" cy="0"/>
          </a:xfrm>
          <a:prstGeom prst="line">
            <a:avLst/>
          </a:prstGeom>
          <a:ln w="15875">
            <a:solidFill>
              <a:srgbClr val="E03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76365" y="1458835"/>
            <a:ext cx="769606" cy="71474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20186" y="1437685"/>
            <a:ext cx="765638" cy="74424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5289926" y="1827971"/>
            <a:ext cx="1486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효율성 비교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화면구현 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본 기준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6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73AA9-B0F2-4EED-A029-CB77EFB7D76E}"/>
              </a:ext>
            </a:extLst>
          </p:cNvPr>
          <p:cNvSpPr txBox="1"/>
          <p:nvPr/>
        </p:nvSpPr>
        <p:spPr bwMode="gray">
          <a:xfrm>
            <a:off x="2293817" y="1301407"/>
            <a:ext cx="1785745" cy="5696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atinLnBrk="0">
              <a:lnSpc>
                <a:spcPct val="130000"/>
              </a:lnSpc>
              <a:spcBef>
                <a:spcPts val="275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ko-KR" altLang="en-US" sz="3200" b="1" dirty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rgbClr val="E62645"/>
                </a:solidFill>
                <a:latin typeface="+mn-ea"/>
                <a:cs typeface="NanumBarunGothicOTF" charset="-127"/>
              </a:rPr>
              <a:t>제품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74D9D-35A5-4491-B852-603DB74ADE35}"/>
              </a:ext>
            </a:extLst>
          </p:cNvPr>
          <p:cNvSpPr txBox="1"/>
          <p:nvPr/>
        </p:nvSpPr>
        <p:spPr bwMode="gray">
          <a:xfrm>
            <a:off x="2293817" y="2060848"/>
            <a:ext cx="3239084" cy="1958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atinLnBrk="0">
              <a:lnSpc>
                <a:spcPct val="130000"/>
              </a:lnSpc>
              <a:spcBef>
                <a:spcPts val="275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개요</a:t>
            </a:r>
            <a:r>
              <a:rPr lang="en-US" altLang="ko-KR" sz="1600" b="1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</a:t>
            </a: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특장점</a:t>
            </a: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주요기능</a:t>
            </a:r>
            <a:endParaRPr lang="en-US" altLang="ko-KR" sz="1600" b="1" smtClean="0">
              <a:ln>
                <a:solidFill>
                  <a:srgbClr val="06367A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30000"/>
              </a:lnSpc>
              <a:spcBef>
                <a:spcPts val="275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en-US" altLang="ko-KR" sz="1600" b="1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  <a: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smtClean="0">
                <a:ln>
                  <a:solidFill>
                    <a:srgbClr val="06367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600" b="1" dirty="0">
              <a:ln>
                <a:solidFill>
                  <a:srgbClr val="06367A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News"/>
          <p:cNvSpPr>
            <a:spLocks noChangeAspect="1" noEditPoints="1"/>
          </p:cNvSpPr>
          <p:nvPr/>
        </p:nvSpPr>
        <p:spPr bwMode="auto">
          <a:xfrm>
            <a:off x="1655269" y="1390650"/>
            <a:ext cx="506906" cy="457505"/>
          </a:xfrm>
          <a:custGeom>
            <a:avLst/>
            <a:gdLst>
              <a:gd name="T0" fmla="*/ 0 w 643"/>
              <a:gd name="T1" fmla="*/ 13 h 606"/>
              <a:gd name="T2" fmla="*/ 59 w 643"/>
              <a:gd name="T3" fmla="*/ 592 h 606"/>
              <a:gd name="T4" fmla="*/ 540 w 643"/>
              <a:gd name="T5" fmla="*/ 606 h 606"/>
              <a:gd name="T6" fmla="*/ 642 w 643"/>
              <a:gd name="T7" fmla="*/ 492 h 606"/>
              <a:gd name="T8" fmla="*/ 634 w 643"/>
              <a:gd name="T9" fmla="*/ 123 h 606"/>
              <a:gd name="T10" fmla="*/ 451 w 643"/>
              <a:gd name="T11" fmla="*/ 89 h 606"/>
              <a:gd name="T12" fmla="*/ 437 w 643"/>
              <a:gd name="T13" fmla="*/ 0 h 606"/>
              <a:gd name="T14" fmla="*/ 27 w 643"/>
              <a:gd name="T15" fmla="*/ 26 h 606"/>
              <a:gd name="T16" fmla="*/ 424 w 643"/>
              <a:gd name="T17" fmla="*/ 489 h 606"/>
              <a:gd name="T18" fmla="*/ 116 w 643"/>
              <a:gd name="T19" fmla="*/ 579 h 606"/>
              <a:gd name="T20" fmla="*/ 27 w 643"/>
              <a:gd name="T21" fmla="*/ 489 h 606"/>
              <a:gd name="T22" fmla="*/ 85 w 643"/>
              <a:gd name="T23" fmla="*/ 109 h 606"/>
              <a:gd name="T24" fmla="*/ 347 w 643"/>
              <a:gd name="T25" fmla="*/ 136 h 606"/>
              <a:gd name="T26" fmla="*/ 85 w 643"/>
              <a:gd name="T27" fmla="*/ 109 h 606"/>
              <a:gd name="T28" fmla="*/ 526 w 643"/>
              <a:gd name="T29" fmla="*/ 116 h 606"/>
              <a:gd name="T30" fmla="*/ 513 w 643"/>
              <a:gd name="T31" fmla="*/ 154 h 606"/>
              <a:gd name="T32" fmla="*/ 513 w 643"/>
              <a:gd name="T33" fmla="*/ 478 h 606"/>
              <a:gd name="T34" fmla="*/ 540 w 643"/>
              <a:gd name="T35" fmla="*/ 155 h 606"/>
              <a:gd name="T36" fmla="*/ 578 w 643"/>
              <a:gd name="T37" fmla="*/ 117 h 606"/>
              <a:gd name="T38" fmla="*/ 616 w 643"/>
              <a:gd name="T39" fmla="*/ 156 h 606"/>
              <a:gd name="T40" fmla="*/ 578 w 643"/>
              <a:gd name="T41" fmla="*/ 568 h 606"/>
              <a:gd name="T42" fmla="*/ 495 w 643"/>
              <a:gd name="T43" fmla="*/ 567 h 606"/>
              <a:gd name="T44" fmla="*/ 451 w 643"/>
              <a:gd name="T45" fmla="*/ 116 h 606"/>
              <a:gd name="T46" fmla="*/ 85 w 643"/>
              <a:gd name="T47" fmla="*/ 189 h 606"/>
              <a:gd name="T48" fmla="*/ 347 w 643"/>
              <a:gd name="T49" fmla="*/ 163 h 606"/>
              <a:gd name="T50" fmla="*/ 91 w 643"/>
              <a:gd name="T51" fmla="*/ 269 h 606"/>
              <a:gd name="T52" fmla="*/ 181 w 643"/>
              <a:gd name="T53" fmla="*/ 296 h 606"/>
              <a:gd name="T54" fmla="*/ 91 w 643"/>
              <a:gd name="T55" fmla="*/ 269 h 606"/>
              <a:gd name="T56" fmla="*/ 245 w 643"/>
              <a:gd name="T57" fmla="*/ 296 h 606"/>
              <a:gd name="T58" fmla="*/ 347 w 643"/>
              <a:gd name="T59" fmla="*/ 269 h 606"/>
              <a:gd name="T60" fmla="*/ 91 w 643"/>
              <a:gd name="T61" fmla="*/ 323 h 606"/>
              <a:gd name="T62" fmla="*/ 181 w 643"/>
              <a:gd name="T63" fmla="*/ 349 h 606"/>
              <a:gd name="T64" fmla="*/ 91 w 643"/>
              <a:gd name="T65" fmla="*/ 323 h 606"/>
              <a:gd name="T66" fmla="*/ 245 w 643"/>
              <a:gd name="T67" fmla="*/ 349 h 606"/>
              <a:gd name="T68" fmla="*/ 347 w 643"/>
              <a:gd name="T69" fmla="*/ 323 h 606"/>
              <a:gd name="T70" fmla="*/ 245 w 643"/>
              <a:gd name="T71" fmla="*/ 373 h 606"/>
              <a:gd name="T72" fmla="*/ 347 w 643"/>
              <a:gd name="T73" fmla="*/ 400 h 606"/>
              <a:gd name="T74" fmla="*/ 245 w 643"/>
              <a:gd name="T75" fmla="*/ 373 h 606"/>
              <a:gd name="T76" fmla="*/ 91 w 643"/>
              <a:gd name="T77" fmla="*/ 403 h 606"/>
              <a:gd name="T78" fmla="*/ 181 w 643"/>
              <a:gd name="T79" fmla="*/ 376 h 606"/>
              <a:gd name="T80" fmla="*/ 245 w 643"/>
              <a:gd name="T81" fmla="*/ 426 h 606"/>
              <a:gd name="T82" fmla="*/ 347 w 643"/>
              <a:gd name="T83" fmla="*/ 453 h 606"/>
              <a:gd name="T84" fmla="*/ 245 w 643"/>
              <a:gd name="T85" fmla="*/ 426 h 606"/>
              <a:gd name="T86" fmla="*/ 91 w 643"/>
              <a:gd name="T87" fmla="*/ 456 h 606"/>
              <a:gd name="T88" fmla="*/ 181 w 643"/>
              <a:gd name="T89" fmla="*/ 429 h 606"/>
              <a:gd name="T90" fmla="*/ 245 w 643"/>
              <a:gd name="T91" fmla="*/ 477 h 606"/>
              <a:gd name="T92" fmla="*/ 347 w 643"/>
              <a:gd name="T93" fmla="*/ 503 h 606"/>
              <a:gd name="T94" fmla="*/ 245 w 643"/>
              <a:gd name="T95" fmla="*/ 477 h 606"/>
              <a:gd name="T96" fmla="*/ 91 w 643"/>
              <a:gd name="T97" fmla="*/ 509 h 606"/>
              <a:gd name="T98" fmla="*/ 181 w 643"/>
              <a:gd name="T99" fmla="*/ 48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43" h="606">
                <a:moveTo>
                  <a:pt x="14" y="0"/>
                </a:moveTo>
                <a:cubicBezTo>
                  <a:pt x="6" y="0"/>
                  <a:pt x="0" y="6"/>
                  <a:pt x="0" y="13"/>
                </a:cubicBezTo>
                <a:lnTo>
                  <a:pt x="0" y="489"/>
                </a:lnTo>
                <a:cubicBezTo>
                  <a:pt x="0" y="546"/>
                  <a:pt x="30" y="578"/>
                  <a:pt x="59" y="592"/>
                </a:cubicBezTo>
                <a:cubicBezTo>
                  <a:pt x="88" y="606"/>
                  <a:pt x="116" y="606"/>
                  <a:pt x="116" y="606"/>
                </a:cubicBezTo>
                <a:lnTo>
                  <a:pt x="540" y="606"/>
                </a:lnTo>
                <a:cubicBezTo>
                  <a:pt x="563" y="603"/>
                  <a:pt x="574" y="601"/>
                  <a:pt x="591" y="591"/>
                </a:cubicBezTo>
                <a:cubicBezTo>
                  <a:pt x="617" y="577"/>
                  <a:pt x="642" y="546"/>
                  <a:pt x="642" y="492"/>
                </a:cubicBezTo>
                <a:cubicBezTo>
                  <a:pt x="643" y="380"/>
                  <a:pt x="642" y="267"/>
                  <a:pt x="642" y="155"/>
                </a:cubicBezTo>
                <a:cubicBezTo>
                  <a:pt x="640" y="141"/>
                  <a:pt x="639" y="134"/>
                  <a:pt x="634" y="123"/>
                </a:cubicBezTo>
                <a:cubicBezTo>
                  <a:pt x="626" y="107"/>
                  <a:pt x="608" y="90"/>
                  <a:pt x="578" y="90"/>
                </a:cubicBezTo>
                <a:cubicBezTo>
                  <a:pt x="537" y="89"/>
                  <a:pt x="493" y="89"/>
                  <a:pt x="451" y="89"/>
                </a:cubicBezTo>
                <a:lnTo>
                  <a:pt x="451" y="13"/>
                </a:lnTo>
                <a:cubicBezTo>
                  <a:pt x="451" y="6"/>
                  <a:pt x="445" y="0"/>
                  <a:pt x="437" y="0"/>
                </a:cubicBezTo>
                <a:lnTo>
                  <a:pt x="14" y="0"/>
                </a:lnTo>
                <a:close/>
                <a:moveTo>
                  <a:pt x="27" y="26"/>
                </a:moveTo>
                <a:lnTo>
                  <a:pt x="424" y="26"/>
                </a:lnTo>
                <a:lnTo>
                  <a:pt x="424" y="489"/>
                </a:lnTo>
                <a:cubicBezTo>
                  <a:pt x="424" y="533"/>
                  <a:pt x="443" y="562"/>
                  <a:pt x="464" y="579"/>
                </a:cubicBezTo>
                <a:lnTo>
                  <a:pt x="116" y="579"/>
                </a:lnTo>
                <a:cubicBezTo>
                  <a:pt x="100" y="578"/>
                  <a:pt x="84" y="573"/>
                  <a:pt x="71" y="568"/>
                </a:cubicBezTo>
                <a:cubicBezTo>
                  <a:pt x="49" y="557"/>
                  <a:pt x="27" y="537"/>
                  <a:pt x="27" y="489"/>
                </a:cubicBezTo>
                <a:lnTo>
                  <a:pt x="27" y="26"/>
                </a:lnTo>
                <a:close/>
                <a:moveTo>
                  <a:pt x="85" y="109"/>
                </a:moveTo>
                <a:cubicBezTo>
                  <a:pt x="66" y="109"/>
                  <a:pt x="66" y="136"/>
                  <a:pt x="85" y="136"/>
                </a:cubicBezTo>
                <a:lnTo>
                  <a:pt x="347" y="136"/>
                </a:lnTo>
                <a:cubicBezTo>
                  <a:pt x="365" y="136"/>
                  <a:pt x="365" y="109"/>
                  <a:pt x="347" y="109"/>
                </a:cubicBezTo>
                <a:lnTo>
                  <a:pt x="85" y="109"/>
                </a:lnTo>
                <a:close/>
                <a:moveTo>
                  <a:pt x="451" y="116"/>
                </a:moveTo>
                <a:lnTo>
                  <a:pt x="526" y="116"/>
                </a:lnTo>
                <a:cubicBezTo>
                  <a:pt x="524" y="118"/>
                  <a:pt x="523" y="121"/>
                  <a:pt x="522" y="123"/>
                </a:cubicBezTo>
                <a:cubicBezTo>
                  <a:pt x="513" y="139"/>
                  <a:pt x="513" y="154"/>
                  <a:pt x="513" y="154"/>
                </a:cubicBezTo>
                <a:cubicBezTo>
                  <a:pt x="513" y="154"/>
                  <a:pt x="513" y="154"/>
                  <a:pt x="513" y="155"/>
                </a:cubicBezTo>
                <a:lnTo>
                  <a:pt x="513" y="478"/>
                </a:lnTo>
                <a:cubicBezTo>
                  <a:pt x="513" y="496"/>
                  <a:pt x="540" y="496"/>
                  <a:pt x="540" y="478"/>
                </a:cubicBezTo>
                <a:lnTo>
                  <a:pt x="540" y="155"/>
                </a:lnTo>
                <a:cubicBezTo>
                  <a:pt x="540" y="155"/>
                  <a:pt x="540" y="145"/>
                  <a:pt x="545" y="135"/>
                </a:cubicBezTo>
                <a:cubicBezTo>
                  <a:pt x="550" y="125"/>
                  <a:pt x="557" y="117"/>
                  <a:pt x="578" y="117"/>
                </a:cubicBezTo>
                <a:cubicBezTo>
                  <a:pt x="598" y="117"/>
                  <a:pt x="605" y="125"/>
                  <a:pt x="610" y="135"/>
                </a:cubicBezTo>
                <a:cubicBezTo>
                  <a:pt x="615" y="145"/>
                  <a:pt x="616" y="156"/>
                  <a:pt x="616" y="156"/>
                </a:cubicBezTo>
                <a:lnTo>
                  <a:pt x="616" y="490"/>
                </a:lnTo>
                <a:cubicBezTo>
                  <a:pt x="614" y="520"/>
                  <a:pt x="602" y="554"/>
                  <a:pt x="578" y="568"/>
                </a:cubicBezTo>
                <a:cubicBezTo>
                  <a:pt x="559" y="579"/>
                  <a:pt x="540" y="579"/>
                  <a:pt x="540" y="579"/>
                </a:cubicBezTo>
                <a:cubicBezTo>
                  <a:pt x="540" y="579"/>
                  <a:pt x="517" y="579"/>
                  <a:pt x="495" y="567"/>
                </a:cubicBezTo>
                <a:cubicBezTo>
                  <a:pt x="472" y="556"/>
                  <a:pt x="451" y="536"/>
                  <a:pt x="451" y="489"/>
                </a:cubicBezTo>
                <a:lnTo>
                  <a:pt x="451" y="116"/>
                </a:lnTo>
                <a:close/>
                <a:moveTo>
                  <a:pt x="85" y="163"/>
                </a:moveTo>
                <a:cubicBezTo>
                  <a:pt x="66" y="162"/>
                  <a:pt x="66" y="190"/>
                  <a:pt x="85" y="189"/>
                </a:cubicBezTo>
                <a:lnTo>
                  <a:pt x="347" y="189"/>
                </a:lnTo>
                <a:cubicBezTo>
                  <a:pt x="365" y="190"/>
                  <a:pt x="365" y="162"/>
                  <a:pt x="347" y="163"/>
                </a:cubicBezTo>
                <a:lnTo>
                  <a:pt x="85" y="163"/>
                </a:lnTo>
                <a:close/>
                <a:moveTo>
                  <a:pt x="91" y="269"/>
                </a:moveTo>
                <a:cubicBezTo>
                  <a:pt x="73" y="269"/>
                  <a:pt x="73" y="296"/>
                  <a:pt x="91" y="296"/>
                </a:cubicBezTo>
                <a:lnTo>
                  <a:pt x="181" y="296"/>
                </a:lnTo>
                <a:cubicBezTo>
                  <a:pt x="199" y="296"/>
                  <a:pt x="199" y="269"/>
                  <a:pt x="181" y="269"/>
                </a:cubicBezTo>
                <a:lnTo>
                  <a:pt x="91" y="269"/>
                </a:lnTo>
                <a:close/>
                <a:moveTo>
                  <a:pt x="245" y="269"/>
                </a:moveTo>
                <a:cubicBezTo>
                  <a:pt x="226" y="269"/>
                  <a:pt x="226" y="296"/>
                  <a:pt x="245" y="296"/>
                </a:cubicBezTo>
                <a:lnTo>
                  <a:pt x="347" y="296"/>
                </a:lnTo>
                <a:cubicBezTo>
                  <a:pt x="365" y="296"/>
                  <a:pt x="365" y="269"/>
                  <a:pt x="347" y="269"/>
                </a:cubicBezTo>
                <a:lnTo>
                  <a:pt x="245" y="269"/>
                </a:lnTo>
                <a:close/>
                <a:moveTo>
                  <a:pt x="91" y="323"/>
                </a:moveTo>
                <a:cubicBezTo>
                  <a:pt x="73" y="322"/>
                  <a:pt x="73" y="350"/>
                  <a:pt x="91" y="349"/>
                </a:cubicBezTo>
                <a:lnTo>
                  <a:pt x="181" y="349"/>
                </a:lnTo>
                <a:cubicBezTo>
                  <a:pt x="199" y="350"/>
                  <a:pt x="199" y="322"/>
                  <a:pt x="181" y="323"/>
                </a:cubicBezTo>
                <a:lnTo>
                  <a:pt x="91" y="323"/>
                </a:lnTo>
                <a:close/>
                <a:moveTo>
                  <a:pt x="245" y="323"/>
                </a:moveTo>
                <a:cubicBezTo>
                  <a:pt x="226" y="322"/>
                  <a:pt x="226" y="350"/>
                  <a:pt x="245" y="349"/>
                </a:cubicBezTo>
                <a:lnTo>
                  <a:pt x="347" y="349"/>
                </a:lnTo>
                <a:cubicBezTo>
                  <a:pt x="365" y="350"/>
                  <a:pt x="365" y="322"/>
                  <a:pt x="347" y="323"/>
                </a:cubicBezTo>
                <a:lnTo>
                  <a:pt x="245" y="323"/>
                </a:lnTo>
                <a:close/>
                <a:moveTo>
                  <a:pt x="245" y="373"/>
                </a:moveTo>
                <a:cubicBezTo>
                  <a:pt x="226" y="373"/>
                  <a:pt x="226" y="400"/>
                  <a:pt x="245" y="400"/>
                </a:cubicBezTo>
                <a:lnTo>
                  <a:pt x="347" y="400"/>
                </a:lnTo>
                <a:cubicBezTo>
                  <a:pt x="365" y="400"/>
                  <a:pt x="365" y="373"/>
                  <a:pt x="347" y="373"/>
                </a:cubicBezTo>
                <a:lnTo>
                  <a:pt x="245" y="373"/>
                </a:lnTo>
                <a:close/>
                <a:moveTo>
                  <a:pt x="91" y="376"/>
                </a:moveTo>
                <a:cubicBezTo>
                  <a:pt x="73" y="376"/>
                  <a:pt x="73" y="403"/>
                  <a:pt x="91" y="403"/>
                </a:cubicBezTo>
                <a:lnTo>
                  <a:pt x="181" y="403"/>
                </a:lnTo>
                <a:cubicBezTo>
                  <a:pt x="199" y="403"/>
                  <a:pt x="199" y="376"/>
                  <a:pt x="181" y="376"/>
                </a:cubicBezTo>
                <a:lnTo>
                  <a:pt x="91" y="376"/>
                </a:lnTo>
                <a:close/>
                <a:moveTo>
                  <a:pt x="245" y="426"/>
                </a:moveTo>
                <a:cubicBezTo>
                  <a:pt x="226" y="426"/>
                  <a:pt x="226" y="453"/>
                  <a:pt x="245" y="453"/>
                </a:cubicBezTo>
                <a:lnTo>
                  <a:pt x="347" y="453"/>
                </a:lnTo>
                <a:cubicBezTo>
                  <a:pt x="365" y="453"/>
                  <a:pt x="365" y="426"/>
                  <a:pt x="347" y="426"/>
                </a:cubicBezTo>
                <a:lnTo>
                  <a:pt x="245" y="426"/>
                </a:lnTo>
                <a:close/>
                <a:moveTo>
                  <a:pt x="91" y="429"/>
                </a:moveTo>
                <a:cubicBezTo>
                  <a:pt x="73" y="429"/>
                  <a:pt x="73" y="456"/>
                  <a:pt x="91" y="456"/>
                </a:cubicBezTo>
                <a:lnTo>
                  <a:pt x="181" y="456"/>
                </a:lnTo>
                <a:cubicBezTo>
                  <a:pt x="199" y="456"/>
                  <a:pt x="199" y="429"/>
                  <a:pt x="181" y="429"/>
                </a:cubicBezTo>
                <a:lnTo>
                  <a:pt x="91" y="429"/>
                </a:lnTo>
                <a:close/>
                <a:moveTo>
                  <a:pt x="245" y="477"/>
                </a:moveTo>
                <a:cubicBezTo>
                  <a:pt x="226" y="476"/>
                  <a:pt x="226" y="503"/>
                  <a:pt x="245" y="503"/>
                </a:cubicBezTo>
                <a:lnTo>
                  <a:pt x="347" y="503"/>
                </a:lnTo>
                <a:cubicBezTo>
                  <a:pt x="365" y="503"/>
                  <a:pt x="365" y="476"/>
                  <a:pt x="347" y="477"/>
                </a:cubicBezTo>
                <a:lnTo>
                  <a:pt x="245" y="477"/>
                </a:lnTo>
                <a:close/>
                <a:moveTo>
                  <a:pt x="91" y="483"/>
                </a:moveTo>
                <a:cubicBezTo>
                  <a:pt x="73" y="482"/>
                  <a:pt x="73" y="510"/>
                  <a:pt x="91" y="509"/>
                </a:cubicBezTo>
                <a:lnTo>
                  <a:pt x="181" y="509"/>
                </a:lnTo>
                <a:cubicBezTo>
                  <a:pt x="199" y="510"/>
                  <a:pt x="199" y="482"/>
                  <a:pt x="181" y="483"/>
                </a:cubicBezTo>
                <a:lnTo>
                  <a:pt x="91" y="483"/>
                </a:lnTo>
                <a:close/>
              </a:path>
            </a:pathLst>
          </a:custGeom>
          <a:solidFill>
            <a:srgbClr val="EA274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6660</TotalTime>
  <Words>3422</Words>
  <Application>Microsoft Office PowerPoint</Application>
  <PresentationFormat>와이드스크린</PresentationFormat>
  <Paragraphs>939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8" baseType="lpstr">
      <vt:lpstr>KoPub돋움체 Medium</vt:lpstr>
      <vt:lpstr>Monotype Sorts</vt:lpstr>
      <vt:lpstr>NanumBarunGothicOTF</vt:lpstr>
      <vt:lpstr>Noto Sans KR</vt:lpstr>
      <vt:lpstr>Pretendard</vt:lpstr>
      <vt:lpstr>Pretendard SemiBold</vt:lpstr>
      <vt:lpstr>나눔고딕</vt:lpstr>
      <vt:lpstr>나눔고딕 Bold</vt:lpstr>
      <vt:lpstr>나눔고딕 ExtraBold</vt:lpstr>
      <vt:lpstr>나눔스퀘어_ac Light</vt:lpstr>
      <vt:lpstr>맑은 고딕</vt:lpstr>
      <vt:lpstr>산돌고딕B</vt:lpstr>
      <vt:lpstr>Arial</vt:lpstr>
      <vt:lpstr>Calibri</vt:lpstr>
      <vt:lpstr>Calibri Light</vt:lpstr>
      <vt:lpstr>Segoe UI</vt:lpstr>
      <vt:lpstr>Verdana</vt:lpstr>
      <vt:lpstr>Wingdings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uracle</dc:creator>
  <cp:lastModifiedBy>KI JEONG LEE</cp:lastModifiedBy>
  <cp:revision>436</cp:revision>
  <dcterms:created xsi:type="dcterms:W3CDTF">2023-04-11T01:49:46Z</dcterms:created>
  <dcterms:modified xsi:type="dcterms:W3CDTF">2023-10-26T06:58:16Z</dcterms:modified>
</cp:coreProperties>
</file>